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27"/>
  </p:handoutMasterIdLst>
  <p:sldIdLst>
    <p:sldId id="258" r:id="rId2"/>
    <p:sldId id="260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73" r:id="rId12"/>
    <p:sldId id="269" r:id="rId13"/>
    <p:sldId id="270" r:id="rId14"/>
    <p:sldId id="271" r:id="rId15"/>
    <p:sldId id="283" r:id="rId16"/>
    <p:sldId id="272" r:id="rId17"/>
    <p:sldId id="274" r:id="rId18"/>
    <p:sldId id="275" r:id="rId19"/>
    <p:sldId id="276" r:id="rId20"/>
    <p:sldId id="282" r:id="rId21"/>
    <p:sldId id="277" r:id="rId22"/>
    <p:sldId id="278" r:id="rId23"/>
    <p:sldId id="279" r:id="rId24"/>
    <p:sldId id="280" r:id="rId25"/>
    <p:sldId id="281" r:id="rId26"/>
  </p:sldIdLst>
  <p:sldSz cx="9144000" cy="6858000" type="screen4x3"/>
  <p:notesSz cx="6724650" cy="98742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/>
              <a:t>Financial Investment vs Parental</a:t>
            </a:r>
            <a:r>
              <a:rPr lang="en-GB" baseline="0"/>
              <a:t> Involvement throughout Childhood</a:t>
            </a:r>
            <a:endParaRPr lang="en-GB"/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Financial Investment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  <a:tailEnd type="triangle" w="lg" len="med"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Pre-Birth.</c:v>
                </c:pt>
                <c:pt idx="1">
                  <c:v>0-3.</c:v>
                </c:pt>
                <c:pt idx="2">
                  <c:v>3-5.</c:v>
                </c:pt>
                <c:pt idx="3">
                  <c:v>5-11.</c:v>
                </c:pt>
                <c:pt idx="4">
                  <c:v>11-16.</c:v>
                </c:pt>
                <c:pt idx="5">
                  <c:v>16-18.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2F1-4BFE-941D-55984C199C3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Parental Involvement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  <a:tailEnd type="triangle" w="lg" len="med"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Pre-Birth.</c:v>
                </c:pt>
                <c:pt idx="1">
                  <c:v>0-3.</c:v>
                </c:pt>
                <c:pt idx="2">
                  <c:v>3-5.</c:v>
                </c:pt>
                <c:pt idx="3">
                  <c:v>5-11.</c:v>
                </c:pt>
                <c:pt idx="4">
                  <c:v>11-16.</c:v>
                </c:pt>
                <c:pt idx="5">
                  <c:v>16-18.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6</c:v>
                </c:pt>
                <c:pt idx="1">
                  <c:v>5</c:v>
                </c:pt>
                <c:pt idx="2">
                  <c:v>4</c:v>
                </c:pt>
                <c:pt idx="3">
                  <c:v>3</c:v>
                </c:pt>
                <c:pt idx="4">
                  <c:v>2</c:v>
                </c:pt>
                <c:pt idx="5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2F1-4BFE-941D-55984C199C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94737920"/>
        <c:axId val="94739456"/>
      </c:lineChart>
      <c:catAx>
        <c:axId val="94737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4739456"/>
        <c:crosses val="autoZero"/>
        <c:auto val="1"/>
        <c:lblAlgn val="ctr"/>
        <c:lblOffset val="100"/>
        <c:noMultiLvlLbl val="0"/>
      </c:catAx>
      <c:valAx>
        <c:axId val="94739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4737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465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08413" y="0"/>
            <a:ext cx="291465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747798-18DB-47C8-804A-95146F686428}" type="datetimeFigureOut">
              <a:rPr lang="en-GB" smtClean="0"/>
              <a:pPr/>
              <a:t>04/03/2020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378950"/>
            <a:ext cx="2914650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08413" y="9378950"/>
            <a:ext cx="2914650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E6A753-C73F-4951-B4C0-CE8C20180805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1325B-565B-4E30-9C53-8C98EA9C6E7D}" type="datetimeFigureOut">
              <a:rPr lang="en-GB" smtClean="0"/>
              <a:pPr/>
              <a:t>04/03/2020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E187E-CF0C-41D8-AFA4-3C219B75BDB6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1325B-565B-4E30-9C53-8C98EA9C6E7D}" type="datetimeFigureOut">
              <a:rPr lang="en-GB" smtClean="0"/>
              <a:pPr/>
              <a:t>04/03/2020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E187E-CF0C-41D8-AFA4-3C219B75BDB6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1325B-565B-4E30-9C53-8C98EA9C6E7D}" type="datetimeFigureOut">
              <a:rPr lang="en-GB" smtClean="0"/>
              <a:pPr/>
              <a:t>04/03/2020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E187E-CF0C-41D8-AFA4-3C219B75BDB6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1325B-565B-4E30-9C53-8C98EA9C6E7D}" type="datetimeFigureOut">
              <a:rPr lang="en-GB" smtClean="0"/>
              <a:pPr/>
              <a:t>04/03/2020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E187E-CF0C-41D8-AFA4-3C219B75BDB6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1325B-565B-4E30-9C53-8C98EA9C6E7D}" type="datetimeFigureOut">
              <a:rPr lang="en-GB" smtClean="0"/>
              <a:pPr/>
              <a:t>04/03/2020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E187E-CF0C-41D8-AFA4-3C219B75BDB6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1325B-565B-4E30-9C53-8C98EA9C6E7D}" type="datetimeFigureOut">
              <a:rPr lang="en-GB" smtClean="0"/>
              <a:pPr/>
              <a:t>04/03/2020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E187E-CF0C-41D8-AFA4-3C219B75BDB6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1325B-565B-4E30-9C53-8C98EA9C6E7D}" type="datetimeFigureOut">
              <a:rPr lang="en-GB" smtClean="0"/>
              <a:pPr/>
              <a:t>04/03/2020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E187E-CF0C-41D8-AFA4-3C219B75BDB6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1325B-565B-4E30-9C53-8C98EA9C6E7D}" type="datetimeFigureOut">
              <a:rPr lang="en-GB" smtClean="0"/>
              <a:pPr/>
              <a:t>04/03/2020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E187E-CF0C-41D8-AFA4-3C219B75BDB6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1325B-565B-4E30-9C53-8C98EA9C6E7D}" type="datetimeFigureOut">
              <a:rPr lang="en-GB" smtClean="0"/>
              <a:pPr/>
              <a:t>04/03/2020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E187E-CF0C-41D8-AFA4-3C219B75BDB6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1325B-565B-4E30-9C53-8C98EA9C6E7D}" type="datetimeFigureOut">
              <a:rPr lang="en-GB" smtClean="0"/>
              <a:pPr/>
              <a:t>04/03/2020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E187E-CF0C-41D8-AFA4-3C219B75BDB6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1325B-565B-4E30-9C53-8C98EA9C6E7D}" type="datetimeFigureOut">
              <a:rPr lang="en-GB" smtClean="0"/>
              <a:pPr/>
              <a:t>04/03/2020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E187E-CF0C-41D8-AFA4-3C219B75BDB6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E1325B-565B-4E30-9C53-8C98EA9C6E7D}" type="datetimeFigureOut">
              <a:rPr lang="en-GB" smtClean="0"/>
              <a:pPr/>
              <a:t>04/03/2020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EE187E-CF0C-41D8-AFA4-3C219B75BDB6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88640"/>
            <a:ext cx="7308304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Poverty in a Rural Community:</a:t>
            </a:r>
          </a:p>
          <a:p>
            <a:pPr algn="ctr"/>
            <a:r>
              <a:rPr lang="en-GB" sz="32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Addressing the Root Causes</a:t>
            </a:r>
          </a:p>
          <a:p>
            <a:pPr algn="ctr"/>
            <a:r>
              <a:rPr lang="en-GB" sz="28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Research and Interim Findings -</a:t>
            </a:r>
            <a:r>
              <a:rPr lang="en-GB" sz="20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95508" y="188640"/>
            <a:ext cx="1132468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2" descr="C:\Users\Customer\Desktop\Fermanagh Trust - Poverty Illustrations\179 Years Late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2" y="1700807"/>
            <a:ext cx="7294934" cy="515719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188640"/>
            <a:ext cx="68407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chemeClr val="tx2"/>
                </a:solidFill>
              </a:rPr>
              <a:t>Housing – A decent affordable home</a:t>
            </a:r>
          </a:p>
        </p:txBody>
      </p:sp>
      <p:pic>
        <p:nvPicPr>
          <p:cNvPr id="2050" name="Picture 2" descr="C:\Users\Customer\Desktop\Fermanagh Trust - Poverty Illustrations\Hidden Homeles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0468" y="692696"/>
            <a:ext cx="7919964" cy="5885276"/>
          </a:xfrm>
          <a:prstGeom prst="rect">
            <a:avLst/>
          </a:prstGeom>
          <a:noFill/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84368" y="116632"/>
            <a:ext cx="1132468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692696"/>
            <a:ext cx="8640960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GB" b="1" dirty="0">
              <a:solidFill>
                <a:schemeClr val="tx2"/>
              </a:solidFill>
            </a:endParaRPr>
          </a:p>
          <a:p>
            <a:br>
              <a:rPr lang="en-GB" sz="3200" dirty="0"/>
            </a:br>
            <a:r>
              <a:rPr lang="en-GB" sz="3200" dirty="0"/>
              <a:t>Housing – Significant Opportunities</a:t>
            </a:r>
          </a:p>
          <a:p>
            <a:pPr>
              <a:buFontTx/>
              <a:buChar char="-"/>
            </a:pPr>
            <a:r>
              <a:rPr lang="en-GB" sz="3200" dirty="0"/>
              <a:t>Housing support service. Early intervention and prevention.</a:t>
            </a:r>
          </a:p>
          <a:p>
            <a:pPr>
              <a:buFontTx/>
              <a:buChar char="-"/>
            </a:pPr>
            <a:r>
              <a:rPr lang="en-GB" sz="3200" dirty="0"/>
              <a:t>Grosvenor Barracks Site. Social Housing example. Focus and priority.</a:t>
            </a:r>
          </a:p>
          <a:p>
            <a:endParaRPr lang="en-GB" sz="3200" dirty="0"/>
          </a:p>
          <a:p>
            <a:r>
              <a:rPr lang="en-GB" sz="3200" dirty="0"/>
              <a:t>Rural Housing and Hidden Homeless</a:t>
            </a:r>
            <a:br>
              <a:rPr lang="en-GB" sz="3200" dirty="0"/>
            </a:br>
            <a:r>
              <a:rPr lang="en-GB" sz="3200" dirty="0"/>
              <a:t>- Policy changes and if necessary legislative changes are needed.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84368" y="188640"/>
            <a:ext cx="1132468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79512" y="188640"/>
            <a:ext cx="2448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chemeClr val="tx2"/>
                </a:solidFill>
              </a:rPr>
              <a:t>Income</a:t>
            </a:r>
          </a:p>
        </p:txBody>
      </p:sp>
      <p:pic>
        <p:nvPicPr>
          <p:cNvPr id="4098" name="Picture 2" descr="C:\Users\Customer\Desktop\Fermanagh Trust - Poverty Illustrations\Working Poo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00371" y="692696"/>
            <a:ext cx="6151949" cy="5966873"/>
          </a:xfrm>
          <a:prstGeom prst="rect">
            <a:avLst/>
          </a:prstGeom>
          <a:noFill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84368" y="116632"/>
            <a:ext cx="1132468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2420888"/>
            <a:ext cx="864096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GB" i="1" dirty="0"/>
          </a:p>
          <a:p>
            <a:endParaRPr lang="en-GB" b="1" dirty="0">
              <a:solidFill>
                <a:schemeClr val="tx2"/>
              </a:solidFill>
            </a:endParaRPr>
          </a:p>
          <a:p>
            <a:endParaRPr lang="en-GB" b="1" dirty="0">
              <a:solidFill>
                <a:schemeClr val="tx2"/>
              </a:solidFill>
            </a:endParaRPr>
          </a:p>
          <a:p>
            <a:r>
              <a:rPr lang="en-GB" b="1" dirty="0">
                <a:solidFill>
                  <a:schemeClr val="tx2"/>
                </a:solidFill>
              </a:rPr>
              <a:t>What can we do?</a:t>
            </a:r>
          </a:p>
          <a:p>
            <a:endParaRPr lang="en-GB" b="1" dirty="0">
              <a:solidFill>
                <a:schemeClr val="tx2"/>
              </a:solidFill>
            </a:endParaRPr>
          </a:p>
          <a:p>
            <a:pPr>
              <a:buFontTx/>
              <a:buChar char="-"/>
            </a:pPr>
            <a:r>
              <a:rPr lang="en-GB" dirty="0"/>
              <a:t>Living wage employers and champions</a:t>
            </a:r>
          </a:p>
          <a:p>
            <a:pPr>
              <a:buFontTx/>
              <a:buChar char="-"/>
            </a:pPr>
            <a:endParaRPr lang="en-GB" dirty="0"/>
          </a:p>
          <a:p>
            <a:pPr>
              <a:buFontTx/>
              <a:buChar char="-"/>
            </a:pPr>
            <a:r>
              <a:rPr lang="en-GB" dirty="0"/>
              <a:t>Public sector contracts / procurements </a:t>
            </a:r>
            <a:r>
              <a:rPr lang="en-GB" dirty="0" err="1"/>
              <a:t>i.e</a:t>
            </a:r>
            <a:r>
              <a:rPr lang="en-GB" dirty="0"/>
              <a:t> carers</a:t>
            </a:r>
          </a:p>
          <a:p>
            <a:pPr>
              <a:buFontTx/>
              <a:buChar char="-"/>
            </a:pPr>
            <a:endParaRPr lang="en-GB" dirty="0"/>
          </a:p>
          <a:p>
            <a:pPr>
              <a:buFontTx/>
              <a:buChar char="-"/>
            </a:pPr>
            <a:r>
              <a:rPr lang="en-GB" dirty="0"/>
              <a:t>Essential more people find a way out of poverty through work</a:t>
            </a:r>
          </a:p>
          <a:p>
            <a:pPr>
              <a:buFontTx/>
              <a:buChar char="-"/>
            </a:pPr>
            <a:endParaRPr lang="en-GB" dirty="0"/>
          </a:p>
          <a:p>
            <a:pPr>
              <a:buFontTx/>
              <a:buChar char="-"/>
            </a:pPr>
            <a:r>
              <a:rPr lang="en-GB" dirty="0"/>
              <a:t>Put 10 plus years focus on apprenticeships, local internships, access to employment and entrepreneurship initiatives </a:t>
            </a:r>
          </a:p>
          <a:p>
            <a:pPr>
              <a:buFontTx/>
              <a:buChar char="-"/>
            </a:pPr>
            <a:endParaRPr lang="en-GB" dirty="0"/>
          </a:p>
          <a:p>
            <a:pPr>
              <a:buFontTx/>
              <a:buChar char="-"/>
            </a:pPr>
            <a:r>
              <a:rPr lang="en-GB" dirty="0"/>
              <a:t>District wide strategic focus</a:t>
            </a:r>
          </a:p>
        </p:txBody>
      </p:sp>
      <p:sp>
        <p:nvSpPr>
          <p:cNvPr id="4" name="Rounded Rectangular Callout 3"/>
          <p:cNvSpPr/>
          <p:nvPr/>
        </p:nvSpPr>
        <p:spPr>
          <a:xfrm>
            <a:off x="3059832" y="2132856"/>
            <a:ext cx="2952328" cy="720080"/>
          </a:xfrm>
          <a:prstGeom prst="wedgeRoundRectCallou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3131840" y="2276872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i="1" dirty="0"/>
              <a:t>“Low wages are all around”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79512" y="188640"/>
            <a:ext cx="17281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chemeClr val="tx2"/>
                </a:solidFill>
              </a:rPr>
              <a:t>Income</a:t>
            </a:r>
          </a:p>
        </p:txBody>
      </p:sp>
      <p:sp>
        <p:nvSpPr>
          <p:cNvPr id="7" name="Rounded Rectangular Callout 6"/>
          <p:cNvSpPr/>
          <p:nvPr/>
        </p:nvSpPr>
        <p:spPr>
          <a:xfrm>
            <a:off x="2123728" y="764704"/>
            <a:ext cx="4752528" cy="576064"/>
          </a:xfrm>
          <a:prstGeom prst="wedgeRoundRectCallou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/>
          <p:cNvSpPr txBox="1"/>
          <p:nvPr/>
        </p:nvSpPr>
        <p:spPr>
          <a:xfrm>
            <a:off x="1691680" y="836712"/>
            <a:ext cx="57606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i="1" dirty="0"/>
              <a:t>“The minimum wage is not a living wage”</a:t>
            </a:r>
          </a:p>
          <a:p>
            <a:pPr algn="ctr"/>
            <a:endParaRPr lang="en-GB" dirty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84368" y="116632"/>
            <a:ext cx="1132468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79512" y="188640"/>
            <a:ext cx="38884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chemeClr val="tx2"/>
                </a:solidFill>
              </a:rPr>
              <a:t>Personal and Family Debt</a:t>
            </a:r>
          </a:p>
        </p:txBody>
      </p:sp>
      <p:pic>
        <p:nvPicPr>
          <p:cNvPr id="5122" name="Picture 2" descr="C:\Users\Customer\Desktop\Fermanagh Trust - Poverty Illustrations\Deb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620688"/>
            <a:ext cx="7690204" cy="5903148"/>
          </a:xfrm>
          <a:prstGeom prst="rect">
            <a:avLst/>
          </a:prstGeom>
          <a:noFill/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11532" y="0"/>
            <a:ext cx="1132468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ular Callout 1"/>
          <p:cNvSpPr/>
          <p:nvPr/>
        </p:nvSpPr>
        <p:spPr>
          <a:xfrm>
            <a:off x="1979712" y="1412776"/>
            <a:ext cx="4824536" cy="864096"/>
          </a:xfrm>
          <a:prstGeom prst="wedgeRoundRectCallou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2051720" y="1484784"/>
            <a:ext cx="47525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i="1" dirty="0"/>
              <a:t>“Payday loans are too easy to get. We are in a society of pay day loans.”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23528" y="2420888"/>
            <a:ext cx="849694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en-GB" sz="2400" dirty="0"/>
              <a:t>Enhanced access and awareness needs resourced</a:t>
            </a:r>
            <a:br>
              <a:rPr lang="en-GB" sz="2400" dirty="0"/>
            </a:br>
            <a:endParaRPr lang="en-GB" sz="2400" dirty="0"/>
          </a:p>
          <a:p>
            <a:pPr>
              <a:buFontTx/>
              <a:buChar char="-"/>
            </a:pPr>
            <a:r>
              <a:rPr lang="en-GB" sz="2400" dirty="0"/>
              <a:t>Education</a:t>
            </a:r>
            <a:br>
              <a:rPr lang="en-GB" sz="2400" dirty="0"/>
            </a:br>
            <a:endParaRPr lang="en-GB" sz="2400" dirty="0"/>
          </a:p>
          <a:p>
            <a:pPr>
              <a:buFontTx/>
              <a:buChar char="-"/>
            </a:pPr>
            <a:r>
              <a:rPr lang="en-GB" sz="2400" dirty="0"/>
              <a:t>Rise of online gambling and it’s impact. </a:t>
            </a:r>
          </a:p>
        </p:txBody>
      </p:sp>
      <p:sp>
        <p:nvSpPr>
          <p:cNvPr id="5" name="Rounded Rectangular Callout 4"/>
          <p:cNvSpPr/>
          <p:nvPr/>
        </p:nvSpPr>
        <p:spPr>
          <a:xfrm>
            <a:off x="2267744" y="4653136"/>
            <a:ext cx="4248472" cy="936104"/>
          </a:xfrm>
          <a:prstGeom prst="wedgeRoundRectCallou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/>
          <p:cNvSpPr txBox="1"/>
          <p:nvPr/>
        </p:nvSpPr>
        <p:spPr>
          <a:xfrm>
            <a:off x="2051720" y="4725144"/>
            <a:ext cx="47525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i="1" dirty="0"/>
              <a:t>“Banks have lost all local discretion for decisions... People are more vulnerable.”</a:t>
            </a:r>
          </a:p>
        </p:txBody>
      </p:sp>
      <p:sp>
        <p:nvSpPr>
          <p:cNvPr id="7" name="Rounded Rectangular Callout 6"/>
          <p:cNvSpPr/>
          <p:nvPr/>
        </p:nvSpPr>
        <p:spPr>
          <a:xfrm>
            <a:off x="1619672" y="6021288"/>
            <a:ext cx="5904656" cy="504056"/>
          </a:xfrm>
          <a:prstGeom prst="wedgeRoundRectCallou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/>
          <p:cNvSpPr txBox="1"/>
          <p:nvPr/>
        </p:nvSpPr>
        <p:spPr>
          <a:xfrm>
            <a:off x="1691680" y="6093296"/>
            <a:ext cx="56886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/>
              <a:t>“Nobody goes into schools anymore to give money advice”</a:t>
            </a:r>
          </a:p>
        </p:txBody>
      </p:sp>
      <p:sp>
        <p:nvSpPr>
          <p:cNvPr id="9" name="Rounded Rectangular Callout 8"/>
          <p:cNvSpPr/>
          <p:nvPr/>
        </p:nvSpPr>
        <p:spPr>
          <a:xfrm>
            <a:off x="1547664" y="332656"/>
            <a:ext cx="5976664" cy="792088"/>
          </a:xfrm>
          <a:prstGeom prst="wedgeRoundRectCallou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3" name="TextBox 12"/>
          <p:cNvSpPr txBox="1"/>
          <p:nvPr/>
        </p:nvSpPr>
        <p:spPr>
          <a:xfrm>
            <a:off x="1691680" y="404664"/>
            <a:ext cx="54726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i="1" dirty="0"/>
              <a:t>“Many of the young ones we help are bad managers of money. It’s a generational thing.”</a:t>
            </a: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11532" y="0"/>
            <a:ext cx="1132468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188640"/>
            <a:ext cx="29523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chemeClr val="tx2"/>
                </a:solidFill>
              </a:rPr>
              <a:t>Fuel Poverty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79512" y="5877272"/>
            <a:ext cx="87849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NI Energy Strategy - Citizens and Energy </a:t>
            </a:r>
          </a:p>
          <a:p>
            <a:r>
              <a:rPr lang="en-GB" dirty="0"/>
              <a:t>A distinct focus – it’s more than a project</a:t>
            </a:r>
          </a:p>
        </p:txBody>
      </p:sp>
      <p:pic>
        <p:nvPicPr>
          <p:cNvPr id="6146" name="Picture 2" descr="C:\Users\Customer\Desktop\Fermanagh Trust - Poverty Illustrations\Fuel Povert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3728" y="404664"/>
            <a:ext cx="5419645" cy="5256584"/>
          </a:xfrm>
          <a:prstGeom prst="rect">
            <a:avLst/>
          </a:prstGeom>
          <a:noFill/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12360" y="188640"/>
            <a:ext cx="1132468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4365104"/>
            <a:ext cx="849694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solidFill>
                  <a:schemeClr val="tx2"/>
                </a:solidFill>
              </a:rPr>
              <a:t>No one living in poverty is cold.</a:t>
            </a:r>
            <a:br>
              <a:rPr lang="en-GB" sz="2000" dirty="0">
                <a:solidFill>
                  <a:schemeClr val="tx2"/>
                </a:solidFill>
              </a:rPr>
            </a:br>
            <a:r>
              <a:rPr lang="en-GB" sz="2000" dirty="0">
                <a:solidFill>
                  <a:schemeClr val="tx2"/>
                </a:solidFill>
              </a:rPr>
              <a:t>10,000 ‘enhanced’ Keep Warm Packs.</a:t>
            </a:r>
          </a:p>
          <a:p>
            <a:pPr algn="ctr"/>
            <a:br>
              <a:rPr lang="en-GB" sz="2000" dirty="0">
                <a:solidFill>
                  <a:schemeClr val="tx2"/>
                </a:solidFill>
              </a:rPr>
            </a:br>
            <a:r>
              <a:rPr lang="en-GB" sz="2000" b="1" dirty="0">
                <a:solidFill>
                  <a:schemeClr val="tx2"/>
                </a:solidFill>
              </a:rPr>
              <a:t>Communities and people front and centre (managing, buying, reducing and generating energy) </a:t>
            </a:r>
          </a:p>
        </p:txBody>
      </p:sp>
      <p:pic>
        <p:nvPicPr>
          <p:cNvPr id="2052" name="Picture 4" descr="Image result for heated blanket thro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83768" y="0"/>
            <a:ext cx="4104456" cy="4104457"/>
          </a:xfrm>
          <a:prstGeom prst="rect">
            <a:avLst/>
          </a:prstGeom>
          <a:noFill/>
        </p:spPr>
      </p:pic>
      <p:sp>
        <p:nvSpPr>
          <p:cNvPr id="6" name="Rounded Rectangular Callout 5"/>
          <p:cNvSpPr/>
          <p:nvPr/>
        </p:nvSpPr>
        <p:spPr>
          <a:xfrm>
            <a:off x="1475656" y="6093296"/>
            <a:ext cx="5904656" cy="648072"/>
          </a:xfrm>
          <a:prstGeom prst="wedgeRoundRectCallou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/>
          <p:cNvSpPr txBox="1"/>
          <p:nvPr/>
        </p:nvSpPr>
        <p:spPr>
          <a:xfrm>
            <a:off x="1619672" y="6093296"/>
            <a:ext cx="55446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i="1" dirty="0"/>
              <a:t>“Landlords don’t care as long as someone is paying them rent”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84368" y="188640"/>
            <a:ext cx="1132468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188640"/>
            <a:ext cx="22322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chemeClr val="tx2"/>
                </a:solidFill>
              </a:rPr>
              <a:t>Food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79512" y="5661248"/>
            <a:ext cx="87849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en-GB" dirty="0"/>
              <a:t>Community development campaign</a:t>
            </a:r>
          </a:p>
          <a:p>
            <a:pPr>
              <a:buFontTx/>
              <a:buChar char="-"/>
            </a:pPr>
            <a:r>
              <a:rPr lang="en-GB" dirty="0"/>
              <a:t>Empower and education</a:t>
            </a:r>
          </a:p>
          <a:p>
            <a:pPr>
              <a:buFontTx/>
              <a:buChar char="-"/>
            </a:pPr>
            <a:r>
              <a:rPr lang="en-GB" dirty="0"/>
              <a:t>‘Thinking outside the box’ </a:t>
            </a:r>
            <a:r>
              <a:rPr lang="en-GB" dirty="0" err="1"/>
              <a:t>i.e</a:t>
            </a:r>
            <a:r>
              <a:rPr lang="en-GB" dirty="0"/>
              <a:t> community transport / council vehicles </a:t>
            </a:r>
          </a:p>
        </p:txBody>
      </p:sp>
      <p:pic>
        <p:nvPicPr>
          <p:cNvPr id="7170" name="Picture 2" descr="C:\Users\Customer\Desktop\Fermanagh Trust - Poverty Illustrations\Food Povert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35176" y="332804"/>
            <a:ext cx="6821200" cy="5112420"/>
          </a:xfrm>
          <a:prstGeom prst="rect">
            <a:avLst/>
          </a:prstGeom>
          <a:noFill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84368" y="116632"/>
            <a:ext cx="1132468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79512" y="6309320"/>
            <a:ext cx="87129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Radical childcare strategy needed for the district – Role for community planning?</a:t>
            </a:r>
          </a:p>
        </p:txBody>
      </p:sp>
      <p:sp>
        <p:nvSpPr>
          <p:cNvPr id="4" name="Rounded Rectangular Callout 3"/>
          <p:cNvSpPr/>
          <p:nvPr/>
        </p:nvSpPr>
        <p:spPr>
          <a:xfrm>
            <a:off x="251520" y="908720"/>
            <a:ext cx="8712968" cy="576064"/>
          </a:xfrm>
          <a:prstGeom prst="wedgeRoundRectCallou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359024" y="980728"/>
            <a:ext cx="87849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/>
              <a:t>“I thought we had a choice, but childcare costs mean we have no choice. Work doesn’t pay.”</a:t>
            </a:r>
          </a:p>
        </p:txBody>
      </p:sp>
      <p:pic>
        <p:nvPicPr>
          <p:cNvPr id="6" name="Picture 5"/>
          <p:cNvPicPr/>
          <p:nvPr/>
        </p:nvPicPr>
        <p:blipFill rotWithShape="1">
          <a:blip r:embed="rId2" cstate="print"/>
          <a:srcRect l="29748" t="33818" r="31345" b="23317"/>
          <a:stretch/>
        </p:blipFill>
        <p:spPr bwMode="auto">
          <a:xfrm>
            <a:off x="1115616" y="1628800"/>
            <a:ext cx="6624736" cy="424847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259632" y="5805264"/>
            <a:ext cx="66967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Average Childcare hours used in Northern Ireland (Source: Employers for Childcare, 2017)</a:t>
            </a:r>
            <a:endParaRPr lang="en-GB" sz="1400" dirty="0"/>
          </a:p>
          <a:p>
            <a:endParaRPr lang="en-GB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84368" y="116632"/>
            <a:ext cx="1132468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188640"/>
            <a:ext cx="43204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tx2"/>
                </a:solidFill>
              </a:rPr>
              <a:t>Early Years and Early Intervention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11560" y="5517232"/>
            <a:ext cx="77048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Breaking intergenerational cycle of poverty requires recognition and an urgent shift in policy and actions by Government organisations</a:t>
            </a:r>
          </a:p>
        </p:txBody>
      </p:sp>
      <p:graphicFrame>
        <p:nvGraphicFramePr>
          <p:cNvPr id="7" name="Chart 6"/>
          <p:cNvGraphicFramePr/>
          <p:nvPr/>
        </p:nvGraphicFramePr>
        <p:xfrm>
          <a:off x="827584" y="1124744"/>
          <a:ext cx="7488831" cy="39089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84368" y="188640"/>
            <a:ext cx="1132468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Customer\Desktop\Fermanagh Trust - Poverty Illustrations\Poverty of Aspiratio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1052736"/>
            <a:ext cx="7341531" cy="5373217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0" y="188640"/>
            <a:ext cx="33478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tx2"/>
                </a:solidFill>
              </a:rPr>
              <a:t>Poverty</a:t>
            </a:r>
            <a:r>
              <a:rPr lang="en-GB" sz="2400" b="1" dirty="0">
                <a:solidFill>
                  <a:schemeClr val="tx2"/>
                </a:solidFill>
              </a:rPr>
              <a:t> </a:t>
            </a:r>
            <a:r>
              <a:rPr lang="en-GB" sz="2400" dirty="0">
                <a:solidFill>
                  <a:schemeClr val="tx2"/>
                </a:solidFill>
              </a:rPr>
              <a:t>of Aspiration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84368" y="116632"/>
            <a:ext cx="1132468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188640"/>
            <a:ext cx="33123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tx2"/>
                </a:solidFill>
              </a:rPr>
              <a:t>Poverty of Aspiration</a:t>
            </a:r>
          </a:p>
        </p:txBody>
      </p:sp>
      <p:sp>
        <p:nvSpPr>
          <p:cNvPr id="3" name="Rounded Rectangular Callout 2"/>
          <p:cNvSpPr/>
          <p:nvPr/>
        </p:nvSpPr>
        <p:spPr>
          <a:xfrm>
            <a:off x="179512" y="5949280"/>
            <a:ext cx="8784976" cy="576064"/>
          </a:xfrm>
          <a:prstGeom prst="wedgeRoundRectCallou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/>
          <p:cNvSpPr txBox="1"/>
          <p:nvPr/>
        </p:nvSpPr>
        <p:spPr>
          <a:xfrm>
            <a:off x="323528" y="6021288"/>
            <a:ext cx="8568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/>
              <a:t>“Families need to be nurtured and grown and given some sort of goals for themselves.”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84368" y="116632"/>
            <a:ext cx="1132468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 descr="C:\Users\Customer\Desktop\poverty aspiration char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3648" y="1052736"/>
            <a:ext cx="6610350" cy="4724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ular Callout 1"/>
          <p:cNvSpPr/>
          <p:nvPr/>
        </p:nvSpPr>
        <p:spPr>
          <a:xfrm>
            <a:off x="395536" y="4221088"/>
            <a:ext cx="3816424" cy="1224136"/>
          </a:xfrm>
          <a:prstGeom prst="wedgeRoundRectCallou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/>
          <p:cNvSpPr txBox="1"/>
          <p:nvPr/>
        </p:nvSpPr>
        <p:spPr>
          <a:xfrm>
            <a:off x="467544" y="4365104"/>
            <a:ext cx="3600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/>
              <a:t>“There are opportunities and there are parents who push their children to take up opportunities.”</a:t>
            </a:r>
          </a:p>
        </p:txBody>
      </p:sp>
      <p:sp>
        <p:nvSpPr>
          <p:cNvPr id="4" name="Rounded Rectangular Callout 3"/>
          <p:cNvSpPr/>
          <p:nvPr/>
        </p:nvSpPr>
        <p:spPr>
          <a:xfrm>
            <a:off x="5004048" y="4221088"/>
            <a:ext cx="3816424" cy="1296144"/>
          </a:xfrm>
          <a:prstGeom prst="wedgeRoundRectCallou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5220072" y="4437112"/>
            <a:ext cx="34563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/>
              <a:t>“Inequality passes from generation to generation. Parents set the family norm.”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1520" y="260648"/>
            <a:ext cx="35283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tx2"/>
                </a:solidFill>
              </a:rPr>
              <a:t>Poverty of Aspiration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23528" y="1988840"/>
            <a:ext cx="813690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GB" sz="2400" dirty="0"/>
              <a:t>Community development renewal</a:t>
            </a:r>
          </a:p>
          <a:p>
            <a:pPr>
              <a:buFont typeface="Arial" pitchFamily="34" charset="0"/>
              <a:buChar char="•"/>
            </a:pPr>
            <a:r>
              <a:rPr lang="en-GB" sz="2400" dirty="0"/>
              <a:t>Top down and bottom up</a:t>
            </a:r>
          </a:p>
          <a:p>
            <a:pPr>
              <a:buFont typeface="Arial" pitchFamily="34" charset="0"/>
              <a:buChar char="•"/>
            </a:pPr>
            <a:r>
              <a:rPr lang="en-GB" sz="2400" dirty="0"/>
              <a:t>Long term programmes aimed at under 5s and parents</a:t>
            </a:r>
          </a:p>
          <a:p>
            <a:r>
              <a:rPr lang="en-GB" dirty="0"/>
              <a:t> 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84368" y="116632"/>
            <a:ext cx="1132468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8" y="1196752"/>
            <a:ext cx="8424936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solidFill>
                  <a:schemeClr val="tx2"/>
                </a:solidFill>
              </a:rPr>
              <a:t>Build an inclusive local economy – Preparing people for life and work</a:t>
            </a:r>
          </a:p>
          <a:p>
            <a:pPr algn="ctr"/>
            <a:endParaRPr lang="en-GB" sz="2400" dirty="0"/>
          </a:p>
          <a:p>
            <a:endParaRPr lang="en-GB" sz="2400" dirty="0"/>
          </a:p>
          <a:p>
            <a:pPr>
              <a:buFont typeface="Arial" pitchFamily="34" charset="0"/>
              <a:buChar char="•"/>
            </a:pPr>
            <a:r>
              <a:rPr lang="en-GB" sz="2400" dirty="0"/>
              <a:t>Joined up – sustained links between employers and young people, parents, career advisors</a:t>
            </a:r>
          </a:p>
          <a:p>
            <a:pPr>
              <a:buFont typeface="Arial" pitchFamily="34" charset="0"/>
              <a:buChar char="•"/>
            </a:pPr>
            <a:endParaRPr lang="en-GB" sz="2400" dirty="0"/>
          </a:p>
          <a:p>
            <a:pPr>
              <a:buFont typeface="Arial" pitchFamily="34" charset="0"/>
              <a:buChar char="•"/>
            </a:pPr>
            <a:r>
              <a:rPr lang="en-GB" sz="2400" dirty="0"/>
              <a:t>Preparing our young people for </a:t>
            </a:r>
            <a:r>
              <a:rPr lang="en-GB" sz="2400" u="sng" dirty="0"/>
              <a:t>local</a:t>
            </a:r>
            <a:r>
              <a:rPr lang="en-GB" sz="2400" dirty="0"/>
              <a:t> employment</a:t>
            </a:r>
          </a:p>
          <a:p>
            <a:pPr>
              <a:buFont typeface="Arial" pitchFamily="34" charset="0"/>
              <a:buChar char="•"/>
            </a:pPr>
            <a:endParaRPr lang="en-GB" sz="2400" dirty="0"/>
          </a:p>
          <a:p>
            <a:pPr>
              <a:buFont typeface="Arial" pitchFamily="34" charset="0"/>
              <a:buChar char="•"/>
            </a:pPr>
            <a:r>
              <a:rPr lang="en-GB" sz="2400" dirty="0"/>
              <a:t>Returning to work – long term strategic community education provision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12360" y="116632"/>
            <a:ext cx="1132468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188640"/>
            <a:ext cx="22322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tx2"/>
                </a:solidFill>
              </a:rPr>
              <a:t>Access</a:t>
            </a:r>
          </a:p>
        </p:txBody>
      </p:sp>
      <p:sp>
        <p:nvSpPr>
          <p:cNvPr id="3" name="Rounded Rectangular Callout 2"/>
          <p:cNvSpPr/>
          <p:nvPr/>
        </p:nvSpPr>
        <p:spPr>
          <a:xfrm>
            <a:off x="1691680" y="6021288"/>
            <a:ext cx="5976664" cy="504056"/>
          </a:xfrm>
          <a:prstGeom prst="wedgeRoundRectCallou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/>
          <p:cNvSpPr txBox="1"/>
          <p:nvPr/>
        </p:nvSpPr>
        <p:spPr>
          <a:xfrm>
            <a:off x="395536" y="6093296"/>
            <a:ext cx="84969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i="1" dirty="0"/>
              <a:t>“Access to services, any service, is not easy for rural people.”</a:t>
            </a:r>
          </a:p>
        </p:txBody>
      </p:sp>
      <p:pic>
        <p:nvPicPr>
          <p:cNvPr id="9218" name="Picture 2" descr="C:\Users\Customer\Desktop\Fermanagh Trust - Poverty Illustrations\Social Isolatio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620688"/>
            <a:ext cx="7445641" cy="5263737"/>
          </a:xfrm>
          <a:prstGeom prst="rect">
            <a:avLst/>
          </a:prstGeom>
          <a:noFill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12360" y="116632"/>
            <a:ext cx="1132468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ular Callout 1"/>
          <p:cNvSpPr/>
          <p:nvPr/>
        </p:nvSpPr>
        <p:spPr>
          <a:xfrm>
            <a:off x="971600" y="764704"/>
            <a:ext cx="7344816" cy="432048"/>
          </a:xfrm>
          <a:prstGeom prst="wedgeRoundRectCallou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/>
          <p:cNvSpPr txBox="1"/>
          <p:nvPr/>
        </p:nvSpPr>
        <p:spPr>
          <a:xfrm>
            <a:off x="323528" y="764704"/>
            <a:ext cx="84249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i="1" dirty="0"/>
              <a:t>“Lessons to get your driving test are too dear for ordinary people to afford.”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1520" y="1700808"/>
            <a:ext cx="849694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GB" sz="2400" dirty="0"/>
              <a:t>We need to do much more</a:t>
            </a:r>
          </a:p>
          <a:p>
            <a:pPr>
              <a:buFont typeface="Arial" pitchFamily="34" charset="0"/>
              <a:buChar char="•"/>
            </a:pPr>
            <a:endParaRPr lang="en-GB" sz="2400" dirty="0"/>
          </a:p>
          <a:p>
            <a:pPr>
              <a:buFont typeface="Arial" pitchFamily="34" charset="0"/>
              <a:buChar char="•"/>
            </a:pPr>
            <a:r>
              <a:rPr lang="en-GB" sz="2400" dirty="0"/>
              <a:t>Driving test – ‘Preparing for work’</a:t>
            </a:r>
          </a:p>
          <a:p>
            <a:pPr>
              <a:buFont typeface="Arial" pitchFamily="34" charset="0"/>
              <a:buChar char="•"/>
            </a:pPr>
            <a:endParaRPr lang="en-GB" sz="2400" dirty="0"/>
          </a:p>
          <a:p>
            <a:pPr>
              <a:buFont typeface="Arial" pitchFamily="34" charset="0"/>
              <a:buChar char="•"/>
            </a:pPr>
            <a:r>
              <a:rPr lang="en-GB" sz="2400" dirty="0"/>
              <a:t>Community transport – augment current community transport services with scheduled services akin to the Section 19 &amp; 20 permits in GB</a:t>
            </a:r>
          </a:p>
          <a:p>
            <a:pPr>
              <a:buFont typeface="Arial" pitchFamily="34" charset="0"/>
              <a:buChar char="•"/>
            </a:pPr>
            <a:endParaRPr lang="en-GB" sz="2400" dirty="0"/>
          </a:p>
          <a:p>
            <a:pPr>
              <a:buFont typeface="Arial" pitchFamily="34" charset="0"/>
              <a:buChar char="•"/>
            </a:pPr>
            <a:r>
              <a:rPr lang="en-GB" sz="2400" dirty="0"/>
              <a:t>Access in and access out – Broadband, Transport, Education, Services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84368" y="0"/>
            <a:ext cx="1132468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34198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tx2"/>
                </a:solidFill>
              </a:rPr>
              <a:t>Social Security</a:t>
            </a:r>
          </a:p>
        </p:txBody>
      </p:sp>
      <p:sp>
        <p:nvSpPr>
          <p:cNvPr id="3" name="Rounded Rectangular Callout 2"/>
          <p:cNvSpPr/>
          <p:nvPr/>
        </p:nvSpPr>
        <p:spPr>
          <a:xfrm>
            <a:off x="323528" y="6021288"/>
            <a:ext cx="8568952" cy="504056"/>
          </a:xfrm>
          <a:prstGeom prst="wedgeRoundRectCallou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395536" y="6093296"/>
            <a:ext cx="83529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/>
              <a:t>“Benefits are too complicated. You need to have the internet and a computer. I don’t.”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23528" y="5445224"/>
            <a:ext cx="86409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/>
              <a:t>What can we do locally? Enhanced investment in our welfare support services to facilitate the working poor access support and services.</a:t>
            </a:r>
          </a:p>
        </p:txBody>
      </p:sp>
      <p:pic>
        <p:nvPicPr>
          <p:cNvPr id="10242" name="Picture 2" descr="C:\Users\Customer\Desktop\Fermanagh Trust - Poverty Illustrations\Social Securit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7784" y="1"/>
            <a:ext cx="3744416" cy="5474822"/>
          </a:xfrm>
          <a:prstGeom prst="rect">
            <a:avLst/>
          </a:prstGeom>
          <a:noFill/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84368" y="116632"/>
            <a:ext cx="1132468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Customer\Desktop\Fermanagh Trust - Poverty Illustrations\Policies Creating Poverty 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7705" y="620688"/>
            <a:ext cx="5220342" cy="504056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79512" y="188640"/>
            <a:ext cx="74888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chemeClr val="tx2"/>
                </a:solidFill>
              </a:rPr>
              <a:t>Poverty proof legislation, strategies and their implementation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79512" y="5733256"/>
            <a:ext cx="85689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en-GB" dirty="0"/>
              <a:t>Is rural proofing legislation working?</a:t>
            </a:r>
          </a:p>
          <a:p>
            <a:pPr>
              <a:buFontTx/>
              <a:buChar char="-"/>
            </a:pPr>
            <a:r>
              <a:rPr lang="en-GB" dirty="0"/>
              <a:t>Government should be placed under a positive duty to facilitate access to social security.</a:t>
            </a:r>
          </a:p>
          <a:p>
            <a:pPr>
              <a:buFontTx/>
              <a:buChar char="-"/>
            </a:pPr>
            <a:r>
              <a:rPr lang="en-GB" dirty="0"/>
              <a:t>Ensuring individuals are receiving social security benefits they are entitled to.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84368" y="116632"/>
            <a:ext cx="1132468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116632"/>
            <a:ext cx="864096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tx2"/>
                </a:solidFill>
              </a:rPr>
              <a:t>Alleviating poverty</a:t>
            </a:r>
            <a:endParaRPr lang="en-GB" dirty="0"/>
          </a:p>
          <a:p>
            <a:pPr algn="ctr"/>
            <a:r>
              <a:rPr lang="en-GB" dirty="0"/>
              <a:t>Civil Society organisations - Key role with limited resources</a:t>
            </a:r>
          </a:p>
        </p:txBody>
      </p:sp>
      <p:pic>
        <p:nvPicPr>
          <p:cNvPr id="11266" name="Picture 2" descr="C:\Users\Customer\Desktop\Fermanagh Trust - Poverty Illustrations\Signposted Resourc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952852"/>
            <a:ext cx="8352928" cy="5905148"/>
          </a:xfrm>
          <a:prstGeom prst="rect">
            <a:avLst/>
          </a:prstGeom>
          <a:noFill/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12360" y="188640"/>
            <a:ext cx="1132468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188640"/>
            <a:ext cx="8568952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2400" dirty="0">
              <a:solidFill>
                <a:schemeClr val="tx2"/>
              </a:solidFill>
            </a:endParaRPr>
          </a:p>
          <a:p>
            <a:endParaRPr lang="en-GB" sz="2400" dirty="0">
              <a:solidFill>
                <a:schemeClr val="tx2"/>
              </a:solidFill>
            </a:endParaRPr>
          </a:p>
          <a:p>
            <a:endParaRPr lang="en-GB" sz="2400" dirty="0">
              <a:solidFill>
                <a:schemeClr val="tx2"/>
              </a:solidFill>
            </a:endParaRPr>
          </a:p>
          <a:p>
            <a:pPr algn="ctr"/>
            <a:r>
              <a:rPr lang="en-GB" sz="4000" dirty="0"/>
              <a:t>Role of civil society organisations</a:t>
            </a:r>
          </a:p>
          <a:p>
            <a:pPr algn="ctr"/>
            <a:endParaRPr lang="en-GB" sz="4000" dirty="0">
              <a:solidFill>
                <a:schemeClr val="tx2"/>
              </a:solidFill>
            </a:endParaRPr>
          </a:p>
          <a:p>
            <a:endParaRPr lang="en-GB" sz="2400" dirty="0"/>
          </a:p>
          <a:p>
            <a:pPr>
              <a:buFont typeface="Arial" pitchFamily="34" charset="0"/>
              <a:buChar char="•"/>
            </a:pPr>
            <a:r>
              <a:rPr lang="en-GB" sz="2400" dirty="0"/>
              <a:t>Civil society organisations to focus on both alleviating poverty and addressing poverty</a:t>
            </a:r>
          </a:p>
          <a:p>
            <a:pPr>
              <a:buFont typeface="Arial" pitchFamily="34" charset="0"/>
              <a:buChar char="•"/>
            </a:pPr>
            <a:r>
              <a:rPr lang="en-GB" sz="2400" dirty="0"/>
              <a:t>Develop community assets and effective supports – great examples exist but need more</a:t>
            </a:r>
          </a:p>
          <a:p>
            <a:pPr>
              <a:buFont typeface="Arial" pitchFamily="34" charset="0"/>
              <a:buChar char="•"/>
            </a:pPr>
            <a:r>
              <a:rPr lang="en-GB" sz="2400" dirty="0"/>
              <a:t>Establish a Poverty Fairness Commission</a:t>
            </a:r>
          </a:p>
          <a:p>
            <a:endParaRPr lang="en-GB" sz="2400" dirty="0">
              <a:solidFill>
                <a:schemeClr val="tx2"/>
              </a:solidFill>
            </a:endParaRPr>
          </a:p>
          <a:p>
            <a:r>
              <a:rPr lang="en-GB" sz="4000" dirty="0">
                <a:solidFill>
                  <a:schemeClr val="tx2"/>
                </a:solidFill>
              </a:rPr>
              <a:t> 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84368" y="116632"/>
            <a:ext cx="1132468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1124744"/>
            <a:ext cx="84249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GB" dirty="0"/>
              <a:t>Co-design, co-production and delivery on medium – long term solutions</a:t>
            </a:r>
          </a:p>
        </p:txBody>
      </p:sp>
      <p:sp>
        <p:nvSpPr>
          <p:cNvPr id="3" name="Rounded Rectangular Callout 2"/>
          <p:cNvSpPr/>
          <p:nvPr/>
        </p:nvSpPr>
        <p:spPr>
          <a:xfrm>
            <a:off x="899592" y="2420888"/>
            <a:ext cx="7272808" cy="2232248"/>
          </a:xfrm>
          <a:prstGeom prst="wedgeRoundRectCallou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/>
          <p:cNvSpPr txBox="1"/>
          <p:nvPr/>
        </p:nvSpPr>
        <p:spPr>
          <a:xfrm>
            <a:off x="1115616" y="2492896"/>
            <a:ext cx="684076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i="1" dirty="0"/>
              <a:t>“The reality is we as a society are failing. We put a man on the moon 50 years ago yet in 2020 people are dying too young because of poverty.”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51520" y="188640"/>
            <a:ext cx="34563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chemeClr val="tx2"/>
                </a:solidFill>
              </a:rPr>
              <a:t>Closing comments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84368" y="116632"/>
            <a:ext cx="1132468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26642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tx2"/>
                </a:solidFill>
              </a:rPr>
              <a:t>Closing comments</a:t>
            </a:r>
          </a:p>
        </p:txBody>
      </p:sp>
      <p:sp>
        <p:nvSpPr>
          <p:cNvPr id="3" name="Rounded Rectangular Callout 2"/>
          <p:cNvSpPr/>
          <p:nvPr/>
        </p:nvSpPr>
        <p:spPr>
          <a:xfrm>
            <a:off x="1331640" y="980728"/>
            <a:ext cx="6336704" cy="648072"/>
          </a:xfrm>
          <a:prstGeom prst="wedgeRoundRectCallou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/>
          <p:cNvSpPr txBox="1"/>
          <p:nvPr/>
        </p:nvSpPr>
        <p:spPr>
          <a:xfrm>
            <a:off x="1475656" y="1052736"/>
            <a:ext cx="59046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/>
              <a:t>“Education, hope and support are the key.”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95536" y="1988840"/>
            <a:ext cx="828092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GB" sz="2000" dirty="0"/>
              <a:t>Community planning</a:t>
            </a:r>
          </a:p>
          <a:p>
            <a:pPr>
              <a:buFont typeface="Arial" pitchFamily="34" charset="0"/>
              <a:buChar char="•"/>
            </a:pPr>
            <a:endParaRPr lang="en-GB" sz="2000" dirty="0"/>
          </a:p>
          <a:p>
            <a:pPr>
              <a:buFont typeface="Arial" pitchFamily="34" charset="0"/>
              <a:buChar char="•"/>
            </a:pPr>
            <a:r>
              <a:rPr lang="en-GB" sz="2000" dirty="0"/>
              <a:t>NI Executive – Anti poverty strategy and wider Programme for Government</a:t>
            </a:r>
          </a:p>
          <a:p>
            <a:pPr>
              <a:buFont typeface="Arial" pitchFamily="34" charset="0"/>
              <a:buChar char="•"/>
            </a:pPr>
            <a:endParaRPr lang="en-GB" sz="2000" dirty="0"/>
          </a:p>
          <a:p>
            <a:pPr>
              <a:buFont typeface="Arial" pitchFamily="34" charset="0"/>
              <a:buChar char="•"/>
            </a:pPr>
            <a:r>
              <a:rPr lang="en-GB" sz="2000" dirty="0"/>
              <a:t>Listen and act</a:t>
            </a:r>
          </a:p>
          <a:p>
            <a:pPr>
              <a:buFont typeface="Arial" pitchFamily="34" charset="0"/>
              <a:buChar char="•"/>
            </a:pPr>
            <a:endParaRPr lang="en-GB" sz="2000" dirty="0"/>
          </a:p>
          <a:p>
            <a:pPr>
              <a:buFont typeface="Arial" pitchFamily="34" charset="0"/>
              <a:buChar char="•"/>
            </a:pPr>
            <a:r>
              <a:rPr lang="en-GB" sz="2000" dirty="0"/>
              <a:t>Thanks</a:t>
            </a:r>
          </a:p>
        </p:txBody>
      </p:sp>
      <p:sp>
        <p:nvSpPr>
          <p:cNvPr id="6" name="Rounded Rectangular Callout 5"/>
          <p:cNvSpPr/>
          <p:nvPr/>
        </p:nvSpPr>
        <p:spPr>
          <a:xfrm>
            <a:off x="1187624" y="4581128"/>
            <a:ext cx="6624736" cy="1152128"/>
          </a:xfrm>
          <a:prstGeom prst="wedgeRoundRectCallou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/>
          <p:cNvSpPr txBox="1"/>
          <p:nvPr/>
        </p:nvSpPr>
        <p:spPr>
          <a:xfrm>
            <a:off x="1403648" y="4725144"/>
            <a:ext cx="61206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i="1" dirty="0"/>
              <a:t>“Listen and those who feel ignored will re-engage passionately.”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12360" y="116632"/>
            <a:ext cx="1132468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6165304"/>
            <a:ext cx="84249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solidFill>
                  <a:schemeClr val="tx2"/>
                </a:solidFill>
              </a:rPr>
              <a:t>Let’s get upstream!</a:t>
            </a:r>
          </a:p>
        </p:txBody>
      </p:sp>
      <p:pic>
        <p:nvPicPr>
          <p:cNvPr id="12290" name="Picture 2" descr="C:\Users\Customer\Desktop\Fermanagh Trust - Poverty Illustrations\Upstream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988840"/>
            <a:ext cx="8964488" cy="2456280"/>
          </a:xfrm>
          <a:prstGeom prst="rect">
            <a:avLst/>
          </a:prstGeom>
          <a:noFill/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24328" y="260648"/>
            <a:ext cx="1259632" cy="720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596</TotalTime>
  <Words>727</Words>
  <Application>Microsoft Office PowerPoint</Application>
  <PresentationFormat>On-screen Show (4:3)</PresentationFormat>
  <Paragraphs>114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Customer</dc:creator>
  <cp:lastModifiedBy>Kim Weir</cp:lastModifiedBy>
  <cp:revision>46</cp:revision>
  <dcterms:created xsi:type="dcterms:W3CDTF">2020-02-13T10:55:59Z</dcterms:created>
  <dcterms:modified xsi:type="dcterms:W3CDTF">2020-03-04T12:04:28Z</dcterms:modified>
</cp:coreProperties>
</file>