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30"/>
  </p:notesMasterIdLst>
  <p:handoutMasterIdLst>
    <p:handoutMasterId r:id="rId31"/>
  </p:handoutMasterIdLst>
  <p:sldIdLst>
    <p:sldId id="369" r:id="rId2"/>
    <p:sldId id="377" r:id="rId3"/>
    <p:sldId id="498" r:id="rId4"/>
    <p:sldId id="501" r:id="rId5"/>
    <p:sldId id="354" r:id="rId6"/>
    <p:sldId id="379" r:id="rId7"/>
    <p:sldId id="380" r:id="rId8"/>
    <p:sldId id="382" r:id="rId9"/>
    <p:sldId id="383" r:id="rId10"/>
    <p:sldId id="490" r:id="rId11"/>
    <p:sldId id="386" r:id="rId12"/>
    <p:sldId id="412" r:id="rId13"/>
    <p:sldId id="388" r:id="rId14"/>
    <p:sldId id="390" r:id="rId15"/>
    <p:sldId id="391" r:id="rId16"/>
    <p:sldId id="392" r:id="rId17"/>
    <p:sldId id="336" r:id="rId18"/>
    <p:sldId id="337" r:id="rId19"/>
    <p:sldId id="338" r:id="rId20"/>
    <p:sldId id="497" r:id="rId21"/>
    <p:sldId id="401" r:id="rId22"/>
    <p:sldId id="405" r:id="rId23"/>
    <p:sldId id="492" r:id="rId24"/>
    <p:sldId id="504" r:id="rId25"/>
    <p:sldId id="500" r:id="rId26"/>
    <p:sldId id="503" r:id="rId27"/>
    <p:sldId id="493" r:id="rId28"/>
    <p:sldId id="499" r:id="rId29"/>
  </p:sldIdLst>
  <p:sldSz cx="12192000" cy="6858000"/>
  <p:notesSz cx="7104063" cy="102346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9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Weir" initials="KW" lastIdx="1" clrIdx="0">
    <p:extLst>
      <p:ext uri="{19B8F6BF-5375-455C-9EA6-DF929625EA0E}">
        <p15:presenceInfo xmlns:p15="http://schemas.microsoft.com/office/powerpoint/2012/main" userId="S-1-5-21-2846039619-2907326365-1730236224-360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FF"/>
    <a:srgbClr val="4BFF9C"/>
    <a:srgbClr val="FF00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6" autoAdjust="0"/>
    <p:restoredTop sz="85497" autoAdjust="0"/>
  </p:normalViewPr>
  <p:slideViewPr>
    <p:cSldViewPr>
      <p:cViewPr varScale="1">
        <p:scale>
          <a:sx n="97" d="100"/>
          <a:sy n="97" d="100"/>
        </p:scale>
        <p:origin x="1098" y="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8" d="100"/>
          <a:sy n="78" d="100"/>
        </p:scale>
        <p:origin x="3978" y="96"/>
      </p:cViewPr>
      <p:guideLst>
        <p:guide orient="horz" pos="3224"/>
        <p:guide pos="223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54D1FFC-69DB-48A9-A27A-41554E83553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31E6E978-B4C7-4C1C-B9EA-11510A978A8C}">
      <dgm:prSet phldrT="[Text]"/>
      <dgm:spPr/>
      <dgm:t>
        <a:bodyPr/>
        <a:lstStyle/>
        <a:p>
          <a:r>
            <a:rPr lang="en-GB" dirty="0"/>
            <a:t>Poverty: Analysis</a:t>
          </a:r>
        </a:p>
      </dgm:t>
    </dgm:pt>
    <dgm:pt modelId="{AF95BAD2-F5EA-41B9-8D69-B2A00E94EF5A}" type="parTrans" cxnId="{5DF7BBE9-E2B6-4FE3-9D79-6C659F891C94}">
      <dgm:prSet/>
      <dgm:spPr/>
      <dgm:t>
        <a:bodyPr/>
        <a:lstStyle/>
        <a:p>
          <a:endParaRPr lang="en-GB"/>
        </a:p>
      </dgm:t>
    </dgm:pt>
    <dgm:pt modelId="{276C00CF-D44B-4980-AE34-B31ED9C881D5}" type="sibTrans" cxnId="{5DF7BBE9-E2B6-4FE3-9D79-6C659F891C94}">
      <dgm:prSet/>
      <dgm:spPr/>
      <dgm:t>
        <a:bodyPr/>
        <a:lstStyle/>
        <a:p>
          <a:endParaRPr lang="en-GB"/>
        </a:p>
      </dgm:t>
    </dgm:pt>
    <dgm:pt modelId="{83EBC741-8B2A-4D04-8DC3-AE158904D0AE}">
      <dgm:prSet phldrT="[Text]"/>
      <dgm:spPr/>
      <dgm:t>
        <a:bodyPr/>
        <a:lstStyle/>
        <a:p>
          <a:r>
            <a:rPr lang="en-GB" dirty="0"/>
            <a:t>Poverty: Monitoring</a:t>
          </a:r>
        </a:p>
      </dgm:t>
    </dgm:pt>
    <dgm:pt modelId="{DAE3ED2F-7875-493B-A983-5F66B33E2105}" type="parTrans" cxnId="{DE32A56E-0E9C-4FE8-A35F-796667DCD536}">
      <dgm:prSet/>
      <dgm:spPr/>
      <dgm:t>
        <a:bodyPr/>
        <a:lstStyle/>
        <a:p>
          <a:endParaRPr lang="en-GB"/>
        </a:p>
      </dgm:t>
    </dgm:pt>
    <dgm:pt modelId="{E4A3A6E4-348E-4540-A711-C9C3DB424356}" type="sibTrans" cxnId="{DE32A56E-0E9C-4FE8-A35F-796667DCD536}">
      <dgm:prSet/>
      <dgm:spPr/>
      <dgm:t>
        <a:bodyPr/>
        <a:lstStyle/>
        <a:p>
          <a:endParaRPr lang="en-GB"/>
        </a:p>
      </dgm:t>
    </dgm:pt>
    <dgm:pt modelId="{41A03FD9-F3FB-44E0-8CAC-56BE4C8E9794}">
      <dgm:prSet phldrT="[Text]"/>
      <dgm:spPr/>
      <dgm:t>
        <a:bodyPr/>
        <a:lstStyle/>
        <a:p>
          <a:r>
            <a:rPr lang="en-GB" dirty="0"/>
            <a:t>Local overview</a:t>
          </a:r>
        </a:p>
      </dgm:t>
    </dgm:pt>
    <dgm:pt modelId="{EF421232-F6B2-474F-BCAF-7EE1FFD451D8}" type="parTrans" cxnId="{8B127B79-33DA-4B3F-AA4D-479A05F461F8}">
      <dgm:prSet/>
      <dgm:spPr/>
    </dgm:pt>
    <dgm:pt modelId="{04CB0C7A-B59F-4445-A059-C18482F55472}" type="sibTrans" cxnId="{8B127B79-33DA-4B3F-AA4D-479A05F461F8}">
      <dgm:prSet/>
      <dgm:spPr/>
    </dgm:pt>
    <dgm:pt modelId="{58E3668E-0F5F-4246-9BD5-6A3016D6798F}">
      <dgm:prSet phldrT="[Text]"/>
      <dgm:spPr/>
      <dgm:t>
        <a:bodyPr/>
        <a:lstStyle/>
        <a:p>
          <a:r>
            <a:rPr lang="en-GB" dirty="0"/>
            <a:t>Poverty: Measurement </a:t>
          </a:r>
        </a:p>
      </dgm:t>
    </dgm:pt>
    <dgm:pt modelId="{E76A5662-9119-4F78-8C54-EA8C2F900872}" type="parTrans" cxnId="{A20EFC21-449A-40DD-AB98-3135F87AF81D}">
      <dgm:prSet/>
      <dgm:spPr/>
    </dgm:pt>
    <dgm:pt modelId="{3CBF833A-DBAF-42ED-B57E-D639960E491B}" type="sibTrans" cxnId="{A20EFC21-449A-40DD-AB98-3135F87AF81D}">
      <dgm:prSet/>
      <dgm:spPr/>
    </dgm:pt>
    <dgm:pt modelId="{B2DD79FA-E730-4FA7-98E7-FA01602527D3}">
      <dgm:prSet phldrT="[Text]"/>
      <dgm:spPr/>
      <dgm:t>
        <a:bodyPr/>
        <a:lstStyle/>
        <a:p>
          <a:r>
            <a:rPr lang="en-GB" dirty="0"/>
            <a:t>Conclusions</a:t>
          </a:r>
        </a:p>
      </dgm:t>
    </dgm:pt>
    <dgm:pt modelId="{655367F9-D9DA-48D6-A6F5-5EBFFD6ED580}" type="parTrans" cxnId="{CF33B641-36D7-4704-969B-CB0AE8263232}">
      <dgm:prSet/>
      <dgm:spPr/>
    </dgm:pt>
    <dgm:pt modelId="{9E788B65-1AEF-4637-B869-82D0C3069D54}" type="sibTrans" cxnId="{CF33B641-36D7-4704-969B-CB0AE8263232}">
      <dgm:prSet/>
      <dgm:spPr/>
    </dgm:pt>
    <dgm:pt modelId="{A852E4EA-46EB-453C-BBDF-3AE900D80EC8}" type="pres">
      <dgm:prSet presAssocID="{254D1FFC-69DB-48A9-A27A-41554E835532}" presName="linear" presStyleCnt="0">
        <dgm:presLayoutVars>
          <dgm:animLvl val="lvl"/>
          <dgm:resizeHandles val="exact"/>
        </dgm:presLayoutVars>
      </dgm:prSet>
      <dgm:spPr/>
    </dgm:pt>
    <dgm:pt modelId="{816FA678-CDB2-419F-909C-A6AAB5152745}" type="pres">
      <dgm:prSet presAssocID="{41A03FD9-F3FB-44E0-8CAC-56BE4C8E9794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DEE942BE-F24D-4CA6-81BE-FC6904BCEE17}" type="pres">
      <dgm:prSet presAssocID="{04CB0C7A-B59F-4445-A059-C18482F55472}" presName="spacer" presStyleCnt="0"/>
      <dgm:spPr/>
    </dgm:pt>
    <dgm:pt modelId="{82064F76-F57F-46DF-9369-6A69AE8FFC4E}" type="pres">
      <dgm:prSet presAssocID="{58E3668E-0F5F-4246-9BD5-6A3016D6798F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786A96E9-01C8-47D6-A9D0-F867F25E70B8}" type="pres">
      <dgm:prSet presAssocID="{3CBF833A-DBAF-42ED-B57E-D639960E491B}" presName="spacer" presStyleCnt="0"/>
      <dgm:spPr/>
    </dgm:pt>
    <dgm:pt modelId="{A4758277-D207-4027-9F02-3023155A4491}" type="pres">
      <dgm:prSet presAssocID="{31E6E978-B4C7-4C1C-B9EA-11510A978A8C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841B448F-842E-44BB-8AA0-8E5F5C91E444}" type="pres">
      <dgm:prSet presAssocID="{276C00CF-D44B-4980-AE34-B31ED9C881D5}" presName="spacer" presStyleCnt="0"/>
      <dgm:spPr/>
    </dgm:pt>
    <dgm:pt modelId="{B4CBD888-712D-4A45-8414-2A31B466D989}" type="pres">
      <dgm:prSet presAssocID="{83EBC741-8B2A-4D04-8DC3-AE158904D0AE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CB0298B9-946E-4D6C-98BD-7A8E466ACC1E}" type="pres">
      <dgm:prSet presAssocID="{E4A3A6E4-348E-4540-A711-C9C3DB424356}" presName="spacer" presStyleCnt="0"/>
      <dgm:spPr/>
    </dgm:pt>
    <dgm:pt modelId="{B51C2F73-61C3-42E9-8A6B-1726B47A9D68}" type="pres">
      <dgm:prSet presAssocID="{B2DD79FA-E730-4FA7-98E7-FA01602527D3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7536351D-C444-4806-8A24-3209F77657E3}" type="presOf" srcId="{31E6E978-B4C7-4C1C-B9EA-11510A978A8C}" destId="{A4758277-D207-4027-9F02-3023155A4491}" srcOrd="0" destOrd="0" presId="urn:microsoft.com/office/officeart/2005/8/layout/vList2"/>
    <dgm:cxn modelId="{A20EFC21-449A-40DD-AB98-3135F87AF81D}" srcId="{254D1FFC-69DB-48A9-A27A-41554E835532}" destId="{58E3668E-0F5F-4246-9BD5-6A3016D6798F}" srcOrd="1" destOrd="0" parTransId="{E76A5662-9119-4F78-8C54-EA8C2F900872}" sibTransId="{3CBF833A-DBAF-42ED-B57E-D639960E491B}"/>
    <dgm:cxn modelId="{11CB6C5D-C7D6-4FC5-A632-0D3906A45E3D}" type="presOf" srcId="{58E3668E-0F5F-4246-9BD5-6A3016D6798F}" destId="{82064F76-F57F-46DF-9369-6A69AE8FFC4E}" srcOrd="0" destOrd="0" presId="urn:microsoft.com/office/officeart/2005/8/layout/vList2"/>
    <dgm:cxn modelId="{CF33B641-36D7-4704-969B-CB0AE8263232}" srcId="{254D1FFC-69DB-48A9-A27A-41554E835532}" destId="{B2DD79FA-E730-4FA7-98E7-FA01602527D3}" srcOrd="4" destOrd="0" parTransId="{655367F9-D9DA-48D6-A6F5-5EBFFD6ED580}" sibTransId="{9E788B65-1AEF-4637-B869-82D0C3069D54}"/>
    <dgm:cxn modelId="{DE32A56E-0E9C-4FE8-A35F-796667DCD536}" srcId="{254D1FFC-69DB-48A9-A27A-41554E835532}" destId="{83EBC741-8B2A-4D04-8DC3-AE158904D0AE}" srcOrd="3" destOrd="0" parTransId="{DAE3ED2F-7875-493B-A983-5F66B33E2105}" sibTransId="{E4A3A6E4-348E-4540-A711-C9C3DB424356}"/>
    <dgm:cxn modelId="{02E49870-9400-4560-AF11-1C742A294F33}" type="presOf" srcId="{254D1FFC-69DB-48A9-A27A-41554E835532}" destId="{A852E4EA-46EB-453C-BBDF-3AE900D80EC8}" srcOrd="0" destOrd="0" presId="urn:microsoft.com/office/officeart/2005/8/layout/vList2"/>
    <dgm:cxn modelId="{8B127B79-33DA-4B3F-AA4D-479A05F461F8}" srcId="{254D1FFC-69DB-48A9-A27A-41554E835532}" destId="{41A03FD9-F3FB-44E0-8CAC-56BE4C8E9794}" srcOrd="0" destOrd="0" parTransId="{EF421232-F6B2-474F-BCAF-7EE1FFD451D8}" sibTransId="{04CB0C7A-B59F-4445-A059-C18482F55472}"/>
    <dgm:cxn modelId="{6893AF82-87EE-41CD-AB61-CEAA5FCF10EF}" type="presOf" srcId="{B2DD79FA-E730-4FA7-98E7-FA01602527D3}" destId="{B51C2F73-61C3-42E9-8A6B-1726B47A9D68}" srcOrd="0" destOrd="0" presId="urn:microsoft.com/office/officeart/2005/8/layout/vList2"/>
    <dgm:cxn modelId="{A4E472BF-D20A-4AA0-B5E0-2B6151842A37}" type="presOf" srcId="{83EBC741-8B2A-4D04-8DC3-AE158904D0AE}" destId="{B4CBD888-712D-4A45-8414-2A31B466D989}" srcOrd="0" destOrd="0" presId="urn:microsoft.com/office/officeart/2005/8/layout/vList2"/>
    <dgm:cxn modelId="{CD7326CA-43D6-4EFA-895D-D5033CDE39ED}" type="presOf" srcId="{41A03FD9-F3FB-44E0-8CAC-56BE4C8E9794}" destId="{816FA678-CDB2-419F-909C-A6AAB5152745}" srcOrd="0" destOrd="0" presId="urn:microsoft.com/office/officeart/2005/8/layout/vList2"/>
    <dgm:cxn modelId="{5DF7BBE9-E2B6-4FE3-9D79-6C659F891C94}" srcId="{254D1FFC-69DB-48A9-A27A-41554E835532}" destId="{31E6E978-B4C7-4C1C-B9EA-11510A978A8C}" srcOrd="2" destOrd="0" parTransId="{AF95BAD2-F5EA-41B9-8D69-B2A00E94EF5A}" sibTransId="{276C00CF-D44B-4980-AE34-B31ED9C881D5}"/>
    <dgm:cxn modelId="{CC06905E-9F82-47FA-AD1F-57AE0F3C4BBD}" type="presParOf" srcId="{A852E4EA-46EB-453C-BBDF-3AE900D80EC8}" destId="{816FA678-CDB2-419F-909C-A6AAB5152745}" srcOrd="0" destOrd="0" presId="urn:microsoft.com/office/officeart/2005/8/layout/vList2"/>
    <dgm:cxn modelId="{E5E88678-E182-4C80-934E-C9C1FD46DD19}" type="presParOf" srcId="{A852E4EA-46EB-453C-BBDF-3AE900D80EC8}" destId="{DEE942BE-F24D-4CA6-81BE-FC6904BCEE17}" srcOrd="1" destOrd="0" presId="urn:microsoft.com/office/officeart/2005/8/layout/vList2"/>
    <dgm:cxn modelId="{D7E1CD64-DCCC-4042-9504-B34D257C59F5}" type="presParOf" srcId="{A852E4EA-46EB-453C-BBDF-3AE900D80EC8}" destId="{82064F76-F57F-46DF-9369-6A69AE8FFC4E}" srcOrd="2" destOrd="0" presId="urn:microsoft.com/office/officeart/2005/8/layout/vList2"/>
    <dgm:cxn modelId="{9283A846-ECE8-4911-97E0-C9E3173F7D94}" type="presParOf" srcId="{A852E4EA-46EB-453C-BBDF-3AE900D80EC8}" destId="{786A96E9-01C8-47D6-A9D0-F867F25E70B8}" srcOrd="3" destOrd="0" presId="urn:microsoft.com/office/officeart/2005/8/layout/vList2"/>
    <dgm:cxn modelId="{2C648AC4-6FEE-4DAA-A4C5-80EF8BE96BBC}" type="presParOf" srcId="{A852E4EA-46EB-453C-BBDF-3AE900D80EC8}" destId="{A4758277-D207-4027-9F02-3023155A4491}" srcOrd="4" destOrd="0" presId="urn:microsoft.com/office/officeart/2005/8/layout/vList2"/>
    <dgm:cxn modelId="{115FC078-B894-436C-84C6-7BF542162C17}" type="presParOf" srcId="{A852E4EA-46EB-453C-BBDF-3AE900D80EC8}" destId="{841B448F-842E-44BB-8AA0-8E5F5C91E444}" srcOrd="5" destOrd="0" presId="urn:microsoft.com/office/officeart/2005/8/layout/vList2"/>
    <dgm:cxn modelId="{A33C8CE9-4473-4E0C-B76F-EAD4DC80EB94}" type="presParOf" srcId="{A852E4EA-46EB-453C-BBDF-3AE900D80EC8}" destId="{B4CBD888-712D-4A45-8414-2A31B466D989}" srcOrd="6" destOrd="0" presId="urn:microsoft.com/office/officeart/2005/8/layout/vList2"/>
    <dgm:cxn modelId="{4C2FB410-A3A1-496A-8F77-C984994F2337}" type="presParOf" srcId="{A852E4EA-46EB-453C-BBDF-3AE900D80EC8}" destId="{CB0298B9-946E-4D6C-98BD-7A8E466ACC1E}" srcOrd="7" destOrd="0" presId="urn:microsoft.com/office/officeart/2005/8/layout/vList2"/>
    <dgm:cxn modelId="{5AE5E58D-20B6-45D5-BAA8-E58EC2204149}" type="presParOf" srcId="{A852E4EA-46EB-453C-BBDF-3AE900D80EC8}" destId="{B51C2F73-61C3-42E9-8A6B-1726B47A9D68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9FECBBD-A6D3-47B5-9755-2DECBF80A0B3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BCF29A8-B2C1-4295-90E9-38AE34980E7A}">
      <dgm:prSet phldrT="[Text]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GB" dirty="0"/>
            <a:t>Increase Incomes</a:t>
          </a:r>
        </a:p>
      </dgm:t>
    </dgm:pt>
    <dgm:pt modelId="{C8441352-3652-4656-A994-0E462DE08381}" type="parTrans" cxnId="{8BB5B5ED-31A7-4AE3-B34D-8280A81E5AD8}">
      <dgm:prSet/>
      <dgm:spPr/>
      <dgm:t>
        <a:bodyPr/>
        <a:lstStyle/>
        <a:p>
          <a:endParaRPr lang="en-GB"/>
        </a:p>
      </dgm:t>
    </dgm:pt>
    <dgm:pt modelId="{8CD06E06-0DFA-472E-BA42-D49DB98AD88E}" type="sibTrans" cxnId="{8BB5B5ED-31A7-4AE3-B34D-8280A81E5AD8}">
      <dgm:prSet/>
      <dgm:spPr/>
      <dgm:t>
        <a:bodyPr/>
        <a:lstStyle/>
        <a:p>
          <a:endParaRPr lang="en-GB"/>
        </a:p>
      </dgm:t>
    </dgm:pt>
    <dgm:pt modelId="{F412A7E9-16F3-4858-82BB-4B1D150AD710}">
      <dgm:prSet phldrT="[Text]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GB" dirty="0"/>
            <a:t>Education / Skills / Training</a:t>
          </a:r>
        </a:p>
      </dgm:t>
    </dgm:pt>
    <dgm:pt modelId="{D06468E8-FC5B-4D07-9858-7129C7B26703}" type="parTrans" cxnId="{1AA95F8D-ADA3-4FD7-A537-C022E6610EFC}">
      <dgm:prSet/>
      <dgm:spPr/>
      <dgm:t>
        <a:bodyPr/>
        <a:lstStyle/>
        <a:p>
          <a:endParaRPr lang="en-GB"/>
        </a:p>
      </dgm:t>
    </dgm:pt>
    <dgm:pt modelId="{A9988D89-CB9B-4EFB-9A79-BFD43264674E}" type="sibTrans" cxnId="{1AA95F8D-ADA3-4FD7-A537-C022E6610EFC}">
      <dgm:prSet/>
      <dgm:spPr/>
      <dgm:t>
        <a:bodyPr/>
        <a:lstStyle/>
        <a:p>
          <a:endParaRPr lang="en-GB"/>
        </a:p>
      </dgm:t>
    </dgm:pt>
    <dgm:pt modelId="{1ECB9AEE-AA79-4DC0-8D59-2800F01700BB}">
      <dgm:prSet phldrT="[Text]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GB" dirty="0"/>
            <a:t>Health and Disability</a:t>
          </a:r>
        </a:p>
      </dgm:t>
    </dgm:pt>
    <dgm:pt modelId="{DBA2D869-5A7B-46BC-9228-F2C959BDE868}" type="parTrans" cxnId="{DECE4864-0F39-4F14-8923-F504399870C7}">
      <dgm:prSet/>
      <dgm:spPr/>
      <dgm:t>
        <a:bodyPr/>
        <a:lstStyle/>
        <a:p>
          <a:endParaRPr lang="en-GB"/>
        </a:p>
      </dgm:t>
    </dgm:pt>
    <dgm:pt modelId="{FD0BABD7-FE26-43FA-8543-9193EAA0AA9E}" type="sibTrans" cxnId="{DECE4864-0F39-4F14-8923-F504399870C7}">
      <dgm:prSet/>
      <dgm:spPr/>
      <dgm:t>
        <a:bodyPr/>
        <a:lstStyle/>
        <a:p>
          <a:endParaRPr lang="en-GB"/>
        </a:p>
      </dgm:t>
    </dgm:pt>
    <dgm:pt modelId="{037CB1EA-5B3E-45B4-A2FA-177C05A8348B}">
      <dgm:prSet phldrT="[Text]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GB" dirty="0"/>
            <a:t>Caring responsibilities</a:t>
          </a:r>
        </a:p>
      </dgm:t>
    </dgm:pt>
    <dgm:pt modelId="{028EFB99-BECE-4D61-93F0-F0517C916BDE}" type="parTrans" cxnId="{C9B75506-8866-4E4B-ABF3-0786941A5EF0}">
      <dgm:prSet/>
      <dgm:spPr/>
      <dgm:t>
        <a:bodyPr/>
        <a:lstStyle/>
        <a:p>
          <a:endParaRPr lang="en-GB"/>
        </a:p>
      </dgm:t>
    </dgm:pt>
    <dgm:pt modelId="{3007A6D3-3F62-4D9E-88A6-91D5AC256011}" type="sibTrans" cxnId="{C9B75506-8866-4E4B-ABF3-0786941A5EF0}">
      <dgm:prSet/>
      <dgm:spPr/>
      <dgm:t>
        <a:bodyPr/>
        <a:lstStyle/>
        <a:p>
          <a:endParaRPr lang="en-GB"/>
        </a:p>
      </dgm:t>
    </dgm:pt>
    <dgm:pt modelId="{8400DD25-B7B8-4989-9F9A-1E51FA026540}">
      <dgm:prSet phldrT="[Text]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GB" dirty="0"/>
            <a:t>Lack of minimum needs</a:t>
          </a:r>
        </a:p>
      </dgm:t>
    </dgm:pt>
    <dgm:pt modelId="{0FB0427C-5A2B-4039-B9C8-C9BA5E04E716}" type="parTrans" cxnId="{83CD78B8-D73B-45A9-9DEE-DE3E311BDD77}">
      <dgm:prSet/>
      <dgm:spPr/>
      <dgm:t>
        <a:bodyPr/>
        <a:lstStyle/>
        <a:p>
          <a:endParaRPr lang="en-GB"/>
        </a:p>
      </dgm:t>
    </dgm:pt>
    <dgm:pt modelId="{05D18D8E-85C2-45A8-8490-62A37ECDF9DD}" type="sibTrans" cxnId="{83CD78B8-D73B-45A9-9DEE-DE3E311BDD77}">
      <dgm:prSet/>
      <dgm:spPr/>
      <dgm:t>
        <a:bodyPr/>
        <a:lstStyle/>
        <a:p>
          <a:endParaRPr lang="en-GB"/>
        </a:p>
      </dgm:t>
    </dgm:pt>
    <dgm:pt modelId="{572C7E9A-BA20-4555-BA8E-E9125DA7CC40}">
      <dgm:prSet phldrT="[Text]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GB" dirty="0"/>
            <a:t>Opportunities and choices</a:t>
          </a:r>
        </a:p>
      </dgm:t>
    </dgm:pt>
    <dgm:pt modelId="{B0EF291F-8EFC-4261-9B85-DDFAC4961F2B}" type="parTrans" cxnId="{E8EB2D2B-FEAD-4CAC-830A-C9516D60C400}">
      <dgm:prSet/>
      <dgm:spPr/>
      <dgm:t>
        <a:bodyPr/>
        <a:lstStyle/>
        <a:p>
          <a:endParaRPr lang="en-GB"/>
        </a:p>
      </dgm:t>
    </dgm:pt>
    <dgm:pt modelId="{C7D3DE74-3604-4F02-B4FF-F20F9A4A6980}" type="sibTrans" cxnId="{E8EB2D2B-FEAD-4CAC-830A-C9516D60C400}">
      <dgm:prSet/>
      <dgm:spPr/>
      <dgm:t>
        <a:bodyPr/>
        <a:lstStyle/>
        <a:p>
          <a:endParaRPr lang="en-GB"/>
        </a:p>
      </dgm:t>
    </dgm:pt>
    <dgm:pt modelId="{E3670E3C-3613-4B8B-9B08-81EF9D0614D8}" type="pres">
      <dgm:prSet presAssocID="{69FECBBD-A6D3-47B5-9755-2DECBF80A0B3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1A07A4FA-7651-42B1-AE65-51D7C7614407}" type="pres">
      <dgm:prSet presAssocID="{0BCF29A8-B2C1-4295-90E9-38AE34980E7A}" presName="centerShape" presStyleLbl="node0" presStyleIdx="0" presStyleCnt="1"/>
      <dgm:spPr/>
    </dgm:pt>
    <dgm:pt modelId="{2891AA8D-7497-480D-A0D8-88D932BD227F}" type="pres">
      <dgm:prSet presAssocID="{F412A7E9-16F3-4858-82BB-4B1D150AD710}" presName="node" presStyleLbl="node1" presStyleIdx="0" presStyleCnt="5">
        <dgm:presLayoutVars>
          <dgm:bulletEnabled val="1"/>
        </dgm:presLayoutVars>
      </dgm:prSet>
      <dgm:spPr/>
    </dgm:pt>
    <dgm:pt modelId="{E13DBD85-2C4F-47D5-BD4C-78EBCE9E5EA6}" type="pres">
      <dgm:prSet presAssocID="{F412A7E9-16F3-4858-82BB-4B1D150AD710}" presName="dummy" presStyleCnt="0"/>
      <dgm:spPr/>
    </dgm:pt>
    <dgm:pt modelId="{AFB5F5D4-3708-4BB6-B3E5-B1B4E99F7C18}" type="pres">
      <dgm:prSet presAssocID="{A9988D89-CB9B-4EFB-9A79-BFD43264674E}" presName="sibTrans" presStyleLbl="sibTrans2D1" presStyleIdx="0" presStyleCnt="5"/>
      <dgm:spPr/>
    </dgm:pt>
    <dgm:pt modelId="{678CD24A-1DD7-441A-9DD3-AE6825E5A728}" type="pres">
      <dgm:prSet presAssocID="{1ECB9AEE-AA79-4DC0-8D59-2800F01700BB}" presName="node" presStyleLbl="node1" presStyleIdx="1" presStyleCnt="5">
        <dgm:presLayoutVars>
          <dgm:bulletEnabled val="1"/>
        </dgm:presLayoutVars>
      </dgm:prSet>
      <dgm:spPr/>
    </dgm:pt>
    <dgm:pt modelId="{B0723D7D-33EE-43A6-8F75-C3DF06302AC5}" type="pres">
      <dgm:prSet presAssocID="{1ECB9AEE-AA79-4DC0-8D59-2800F01700BB}" presName="dummy" presStyleCnt="0"/>
      <dgm:spPr/>
    </dgm:pt>
    <dgm:pt modelId="{E4A5777B-B20F-470B-9BC7-90E66E8AC927}" type="pres">
      <dgm:prSet presAssocID="{FD0BABD7-FE26-43FA-8543-9193EAA0AA9E}" presName="sibTrans" presStyleLbl="sibTrans2D1" presStyleIdx="1" presStyleCnt="5"/>
      <dgm:spPr/>
    </dgm:pt>
    <dgm:pt modelId="{E789B26A-3130-44A3-9864-D4B19593AD19}" type="pres">
      <dgm:prSet presAssocID="{037CB1EA-5B3E-45B4-A2FA-177C05A8348B}" presName="node" presStyleLbl="node1" presStyleIdx="2" presStyleCnt="5">
        <dgm:presLayoutVars>
          <dgm:bulletEnabled val="1"/>
        </dgm:presLayoutVars>
      </dgm:prSet>
      <dgm:spPr/>
    </dgm:pt>
    <dgm:pt modelId="{780D0D12-E982-41B1-A7ED-B4084F2519C0}" type="pres">
      <dgm:prSet presAssocID="{037CB1EA-5B3E-45B4-A2FA-177C05A8348B}" presName="dummy" presStyleCnt="0"/>
      <dgm:spPr/>
    </dgm:pt>
    <dgm:pt modelId="{BB657BDE-26BA-41B6-875D-F3E14B55DA7E}" type="pres">
      <dgm:prSet presAssocID="{3007A6D3-3F62-4D9E-88A6-91D5AC256011}" presName="sibTrans" presStyleLbl="sibTrans2D1" presStyleIdx="2" presStyleCnt="5"/>
      <dgm:spPr/>
    </dgm:pt>
    <dgm:pt modelId="{FA56EF8E-F06E-41E8-A154-7CDB20511C02}" type="pres">
      <dgm:prSet presAssocID="{8400DD25-B7B8-4989-9F9A-1E51FA026540}" presName="node" presStyleLbl="node1" presStyleIdx="3" presStyleCnt="5">
        <dgm:presLayoutVars>
          <dgm:bulletEnabled val="1"/>
        </dgm:presLayoutVars>
      </dgm:prSet>
      <dgm:spPr/>
    </dgm:pt>
    <dgm:pt modelId="{1BABE33E-763B-45FB-88A0-223081A1CC96}" type="pres">
      <dgm:prSet presAssocID="{8400DD25-B7B8-4989-9F9A-1E51FA026540}" presName="dummy" presStyleCnt="0"/>
      <dgm:spPr/>
    </dgm:pt>
    <dgm:pt modelId="{94DF5210-F67F-42EC-8EE6-4A7C99F78904}" type="pres">
      <dgm:prSet presAssocID="{05D18D8E-85C2-45A8-8490-62A37ECDF9DD}" presName="sibTrans" presStyleLbl="sibTrans2D1" presStyleIdx="3" presStyleCnt="5"/>
      <dgm:spPr/>
    </dgm:pt>
    <dgm:pt modelId="{3E9C2641-23A5-4C5C-8828-D7BCC105C057}" type="pres">
      <dgm:prSet presAssocID="{572C7E9A-BA20-4555-BA8E-E9125DA7CC40}" presName="node" presStyleLbl="node1" presStyleIdx="4" presStyleCnt="5">
        <dgm:presLayoutVars>
          <dgm:bulletEnabled val="1"/>
        </dgm:presLayoutVars>
      </dgm:prSet>
      <dgm:spPr/>
    </dgm:pt>
    <dgm:pt modelId="{F0D39B65-6D04-41BF-BB15-B9E135BEE78B}" type="pres">
      <dgm:prSet presAssocID="{572C7E9A-BA20-4555-BA8E-E9125DA7CC40}" presName="dummy" presStyleCnt="0"/>
      <dgm:spPr/>
    </dgm:pt>
    <dgm:pt modelId="{652098DA-FC97-4D64-AE1A-2B0BA69236CA}" type="pres">
      <dgm:prSet presAssocID="{C7D3DE74-3604-4F02-B4FF-F20F9A4A6980}" presName="sibTrans" presStyleLbl="sibTrans2D1" presStyleIdx="4" presStyleCnt="5"/>
      <dgm:spPr/>
    </dgm:pt>
  </dgm:ptLst>
  <dgm:cxnLst>
    <dgm:cxn modelId="{FB63F004-8800-4BD4-B2E3-2CA457173769}" type="presOf" srcId="{C7D3DE74-3604-4F02-B4FF-F20F9A4A6980}" destId="{652098DA-FC97-4D64-AE1A-2B0BA69236CA}" srcOrd="0" destOrd="0" presId="urn:microsoft.com/office/officeart/2005/8/layout/radial6"/>
    <dgm:cxn modelId="{C9B75506-8866-4E4B-ABF3-0786941A5EF0}" srcId="{0BCF29A8-B2C1-4295-90E9-38AE34980E7A}" destId="{037CB1EA-5B3E-45B4-A2FA-177C05A8348B}" srcOrd="2" destOrd="0" parTransId="{028EFB99-BECE-4D61-93F0-F0517C916BDE}" sibTransId="{3007A6D3-3F62-4D9E-88A6-91D5AC256011}"/>
    <dgm:cxn modelId="{E8EB2D2B-FEAD-4CAC-830A-C9516D60C400}" srcId="{0BCF29A8-B2C1-4295-90E9-38AE34980E7A}" destId="{572C7E9A-BA20-4555-BA8E-E9125DA7CC40}" srcOrd="4" destOrd="0" parTransId="{B0EF291F-8EFC-4261-9B85-DDFAC4961F2B}" sibTransId="{C7D3DE74-3604-4F02-B4FF-F20F9A4A6980}"/>
    <dgm:cxn modelId="{5D2E493C-B7EE-411F-9BAE-8A47ECA9E32E}" type="presOf" srcId="{FD0BABD7-FE26-43FA-8543-9193EAA0AA9E}" destId="{E4A5777B-B20F-470B-9BC7-90E66E8AC927}" srcOrd="0" destOrd="0" presId="urn:microsoft.com/office/officeart/2005/8/layout/radial6"/>
    <dgm:cxn modelId="{DECE4864-0F39-4F14-8923-F504399870C7}" srcId="{0BCF29A8-B2C1-4295-90E9-38AE34980E7A}" destId="{1ECB9AEE-AA79-4DC0-8D59-2800F01700BB}" srcOrd="1" destOrd="0" parTransId="{DBA2D869-5A7B-46BC-9228-F2C959BDE868}" sibTransId="{FD0BABD7-FE26-43FA-8543-9193EAA0AA9E}"/>
    <dgm:cxn modelId="{53060E6B-4525-4D0A-8703-0ADCAB8479DE}" type="presOf" srcId="{0BCF29A8-B2C1-4295-90E9-38AE34980E7A}" destId="{1A07A4FA-7651-42B1-AE65-51D7C7614407}" srcOrd="0" destOrd="0" presId="urn:microsoft.com/office/officeart/2005/8/layout/radial6"/>
    <dgm:cxn modelId="{9B35926E-CC75-4E86-8032-829FD7977AA6}" type="presOf" srcId="{3007A6D3-3F62-4D9E-88A6-91D5AC256011}" destId="{BB657BDE-26BA-41B6-875D-F3E14B55DA7E}" srcOrd="0" destOrd="0" presId="urn:microsoft.com/office/officeart/2005/8/layout/radial6"/>
    <dgm:cxn modelId="{5A38D074-4389-4C1E-87E8-7A2E5E447B65}" type="presOf" srcId="{F412A7E9-16F3-4858-82BB-4B1D150AD710}" destId="{2891AA8D-7497-480D-A0D8-88D932BD227F}" srcOrd="0" destOrd="0" presId="urn:microsoft.com/office/officeart/2005/8/layout/radial6"/>
    <dgm:cxn modelId="{6BF76881-28CD-466A-B9BF-F9F36781C14F}" type="presOf" srcId="{037CB1EA-5B3E-45B4-A2FA-177C05A8348B}" destId="{E789B26A-3130-44A3-9864-D4B19593AD19}" srcOrd="0" destOrd="0" presId="urn:microsoft.com/office/officeart/2005/8/layout/radial6"/>
    <dgm:cxn modelId="{3EB48B86-8456-43A0-9CF9-10EA71D0DA63}" type="presOf" srcId="{69FECBBD-A6D3-47B5-9755-2DECBF80A0B3}" destId="{E3670E3C-3613-4B8B-9B08-81EF9D0614D8}" srcOrd="0" destOrd="0" presId="urn:microsoft.com/office/officeart/2005/8/layout/radial6"/>
    <dgm:cxn modelId="{7B6E4788-3847-48BD-BAAC-48141F30C174}" type="presOf" srcId="{572C7E9A-BA20-4555-BA8E-E9125DA7CC40}" destId="{3E9C2641-23A5-4C5C-8828-D7BCC105C057}" srcOrd="0" destOrd="0" presId="urn:microsoft.com/office/officeart/2005/8/layout/radial6"/>
    <dgm:cxn modelId="{1AA95F8D-ADA3-4FD7-A537-C022E6610EFC}" srcId="{0BCF29A8-B2C1-4295-90E9-38AE34980E7A}" destId="{F412A7E9-16F3-4858-82BB-4B1D150AD710}" srcOrd="0" destOrd="0" parTransId="{D06468E8-FC5B-4D07-9858-7129C7B26703}" sibTransId="{A9988D89-CB9B-4EFB-9A79-BFD43264674E}"/>
    <dgm:cxn modelId="{83CD78B8-D73B-45A9-9DEE-DE3E311BDD77}" srcId="{0BCF29A8-B2C1-4295-90E9-38AE34980E7A}" destId="{8400DD25-B7B8-4989-9F9A-1E51FA026540}" srcOrd="3" destOrd="0" parTransId="{0FB0427C-5A2B-4039-B9C8-C9BA5E04E716}" sibTransId="{05D18D8E-85C2-45A8-8490-62A37ECDF9DD}"/>
    <dgm:cxn modelId="{570190C7-98D0-4B68-836A-295FE4240C62}" type="presOf" srcId="{8400DD25-B7B8-4989-9F9A-1E51FA026540}" destId="{FA56EF8E-F06E-41E8-A154-7CDB20511C02}" srcOrd="0" destOrd="0" presId="urn:microsoft.com/office/officeart/2005/8/layout/radial6"/>
    <dgm:cxn modelId="{D6C351CA-77D0-4FF4-B345-556A22D9BFFD}" type="presOf" srcId="{05D18D8E-85C2-45A8-8490-62A37ECDF9DD}" destId="{94DF5210-F67F-42EC-8EE6-4A7C99F78904}" srcOrd="0" destOrd="0" presId="urn:microsoft.com/office/officeart/2005/8/layout/radial6"/>
    <dgm:cxn modelId="{CB517EED-74F6-49C2-9BEB-8DED7963FF28}" type="presOf" srcId="{1ECB9AEE-AA79-4DC0-8D59-2800F01700BB}" destId="{678CD24A-1DD7-441A-9DD3-AE6825E5A728}" srcOrd="0" destOrd="0" presId="urn:microsoft.com/office/officeart/2005/8/layout/radial6"/>
    <dgm:cxn modelId="{8BB5B5ED-31A7-4AE3-B34D-8280A81E5AD8}" srcId="{69FECBBD-A6D3-47B5-9755-2DECBF80A0B3}" destId="{0BCF29A8-B2C1-4295-90E9-38AE34980E7A}" srcOrd="0" destOrd="0" parTransId="{C8441352-3652-4656-A994-0E462DE08381}" sibTransId="{8CD06E06-0DFA-472E-BA42-D49DB98AD88E}"/>
    <dgm:cxn modelId="{B5036DFF-CB94-4D55-89FA-72C012B59F77}" type="presOf" srcId="{A9988D89-CB9B-4EFB-9A79-BFD43264674E}" destId="{AFB5F5D4-3708-4BB6-B3E5-B1B4E99F7C18}" srcOrd="0" destOrd="0" presId="urn:microsoft.com/office/officeart/2005/8/layout/radial6"/>
    <dgm:cxn modelId="{F5ABC575-54E4-41F3-98EE-93157EC63F8D}" type="presParOf" srcId="{E3670E3C-3613-4B8B-9B08-81EF9D0614D8}" destId="{1A07A4FA-7651-42B1-AE65-51D7C7614407}" srcOrd="0" destOrd="0" presId="urn:microsoft.com/office/officeart/2005/8/layout/radial6"/>
    <dgm:cxn modelId="{8A6992A0-F79C-49DA-9C64-1A3356492A3C}" type="presParOf" srcId="{E3670E3C-3613-4B8B-9B08-81EF9D0614D8}" destId="{2891AA8D-7497-480D-A0D8-88D932BD227F}" srcOrd="1" destOrd="0" presId="urn:microsoft.com/office/officeart/2005/8/layout/radial6"/>
    <dgm:cxn modelId="{78BA3E43-4960-4E10-AE25-0D590EC50D53}" type="presParOf" srcId="{E3670E3C-3613-4B8B-9B08-81EF9D0614D8}" destId="{E13DBD85-2C4F-47D5-BD4C-78EBCE9E5EA6}" srcOrd="2" destOrd="0" presId="urn:microsoft.com/office/officeart/2005/8/layout/radial6"/>
    <dgm:cxn modelId="{A650A327-40D6-452C-9AB4-0E1FB6BB37B5}" type="presParOf" srcId="{E3670E3C-3613-4B8B-9B08-81EF9D0614D8}" destId="{AFB5F5D4-3708-4BB6-B3E5-B1B4E99F7C18}" srcOrd="3" destOrd="0" presId="urn:microsoft.com/office/officeart/2005/8/layout/radial6"/>
    <dgm:cxn modelId="{F6FBE397-1225-4DDC-BCE6-2816B313C32A}" type="presParOf" srcId="{E3670E3C-3613-4B8B-9B08-81EF9D0614D8}" destId="{678CD24A-1DD7-441A-9DD3-AE6825E5A728}" srcOrd="4" destOrd="0" presId="urn:microsoft.com/office/officeart/2005/8/layout/radial6"/>
    <dgm:cxn modelId="{5F040AF0-9B0D-48AF-B6DD-1ABCD3942F8A}" type="presParOf" srcId="{E3670E3C-3613-4B8B-9B08-81EF9D0614D8}" destId="{B0723D7D-33EE-43A6-8F75-C3DF06302AC5}" srcOrd="5" destOrd="0" presId="urn:microsoft.com/office/officeart/2005/8/layout/radial6"/>
    <dgm:cxn modelId="{74DB38E9-CB14-46C3-9F30-DA40D6257D67}" type="presParOf" srcId="{E3670E3C-3613-4B8B-9B08-81EF9D0614D8}" destId="{E4A5777B-B20F-470B-9BC7-90E66E8AC927}" srcOrd="6" destOrd="0" presId="urn:microsoft.com/office/officeart/2005/8/layout/radial6"/>
    <dgm:cxn modelId="{D715D542-C33D-4AB6-8829-397D1FB8C501}" type="presParOf" srcId="{E3670E3C-3613-4B8B-9B08-81EF9D0614D8}" destId="{E789B26A-3130-44A3-9864-D4B19593AD19}" srcOrd="7" destOrd="0" presId="urn:microsoft.com/office/officeart/2005/8/layout/radial6"/>
    <dgm:cxn modelId="{9E861387-4FD1-4D30-A8C4-09FAE3E06324}" type="presParOf" srcId="{E3670E3C-3613-4B8B-9B08-81EF9D0614D8}" destId="{780D0D12-E982-41B1-A7ED-B4084F2519C0}" srcOrd="8" destOrd="0" presId="urn:microsoft.com/office/officeart/2005/8/layout/radial6"/>
    <dgm:cxn modelId="{4882C155-1B59-4007-AF8A-D22AB54D4687}" type="presParOf" srcId="{E3670E3C-3613-4B8B-9B08-81EF9D0614D8}" destId="{BB657BDE-26BA-41B6-875D-F3E14B55DA7E}" srcOrd="9" destOrd="0" presId="urn:microsoft.com/office/officeart/2005/8/layout/radial6"/>
    <dgm:cxn modelId="{885D95AF-B000-44AC-ACBB-24DE2B4BD732}" type="presParOf" srcId="{E3670E3C-3613-4B8B-9B08-81EF9D0614D8}" destId="{FA56EF8E-F06E-41E8-A154-7CDB20511C02}" srcOrd="10" destOrd="0" presId="urn:microsoft.com/office/officeart/2005/8/layout/radial6"/>
    <dgm:cxn modelId="{56093FF4-D864-46C5-B29D-21C83F0AB1AC}" type="presParOf" srcId="{E3670E3C-3613-4B8B-9B08-81EF9D0614D8}" destId="{1BABE33E-763B-45FB-88A0-223081A1CC96}" srcOrd="11" destOrd="0" presId="urn:microsoft.com/office/officeart/2005/8/layout/radial6"/>
    <dgm:cxn modelId="{A0C5AC0C-44F9-4A59-9A58-2722DEDCDAAD}" type="presParOf" srcId="{E3670E3C-3613-4B8B-9B08-81EF9D0614D8}" destId="{94DF5210-F67F-42EC-8EE6-4A7C99F78904}" srcOrd="12" destOrd="0" presId="urn:microsoft.com/office/officeart/2005/8/layout/radial6"/>
    <dgm:cxn modelId="{52C6B4BC-8456-46C7-B8BE-90B71AB2A384}" type="presParOf" srcId="{E3670E3C-3613-4B8B-9B08-81EF9D0614D8}" destId="{3E9C2641-23A5-4C5C-8828-D7BCC105C057}" srcOrd="13" destOrd="0" presId="urn:microsoft.com/office/officeart/2005/8/layout/radial6"/>
    <dgm:cxn modelId="{846E53E0-39D5-4F24-AF66-C3FB15DEBD69}" type="presParOf" srcId="{E3670E3C-3613-4B8B-9B08-81EF9D0614D8}" destId="{F0D39B65-6D04-41BF-BB15-B9E135BEE78B}" srcOrd="14" destOrd="0" presId="urn:microsoft.com/office/officeart/2005/8/layout/radial6"/>
    <dgm:cxn modelId="{A142A2E2-588E-4339-AAFB-AD5EB10C7D25}" type="presParOf" srcId="{E3670E3C-3613-4B8B-9B08-81EF9D0614D8}" destId="{652098DA-FC97-4D64-AE1A-2B0BA69236CA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6FA678-CDB2-419F-909C-A6AAB5152745}">
      <dsp:nvSpPr>
        <dsp:cNvPr id="0" name=""/>
        <dsp:cNvSpPr/>
      </dsp:nvSpPr>
      <dsp:spPr>
        <a:xfrm>
          <a:off x="0" y="7173"/>
          <a:ext cx="7824192" cy="7915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kern="1200" dirty="0"/>
            <a:t>Local overview</a:t>
          </a:r>
        </a:p>
      </dsp:txBody>
      <dsp:txXfrm>
        <a:off x="38638" y="45811"/>
        <a:ext cx="7746916" cy="714229"/>
      </dsp:txXfrm>
    </dsp:sp>
    <dsp:sp modelId="{82064F76-F57F-46DF-9369-6A69AE8FFC4E}">
      <dsp:nvSpPr>
        <dsp:cNvPr id="0" name=""/>
        <dsp:cNvSpPr/>
      </dsp:nvSpPr>
      <dsp:spPr>
        <a:xfrm>
          <a:off x="0" y="893718"/>
          <a:ext cx="7824192" cy="7915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kern="1200" dirty="0"/>
            <a:t>Poverty: Measurement </a:t>
          </a:r>
        </a:p>
      </dsp:txBody>
      <dsp:txXfrm>
        <a:off x="38638" y="932356"/>
        <a:ext cx="7746916" cy="714229"/>
      </dsp:txXfrm>
    </dsp:sp>
    <dsp:sp modelId="{A4758277-D207-4027-9F02-3023155A4491}">
      <dsp:nvSpPr>
        <dsp:cNvPr id="0" name=""/>
        <dsp:cNvSpPr/>
      </dsp:nvSpPr>
      <dsp:spPr>
        <a:xfrm>
          <a:off x="0" y="1780263"/>
          <a:ext cx="7824192" cy="7915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kern="1200" dirty="0"/>
            <a:t>Poverty: Analysis</a:t>
          </a:r>
        </a:p>
      </dsp:txBody>
      <dsp:txXfrm>
        <a:off x="38638" y="1818901"/>
        <a:ext cx="7746916" cy="714229"/>
      </dsp:txXfrm>
    </dsp:sp>
    <dsp:sp modelId="{B4CBD888-712D-4A45-8414-2A31B466D989}">
      <dsp:nvSpPr>
        <dsp:cNvPr id="0" name=""/>
        <dsp:cNvSpPr/>
      </dsp:nvSpPr>
      <dsp:spPr>
        <a:xfrm>
          <a:off x="0" y="2666808"/>
          <a:ext cx="7824192" cy="7915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kern="1200" dirty="0"/>
            <a:t>Poverty: Monitoring</a:t>
          </a:r>
        </a:p>
      </dsp:txBody>
      <dsp:txXfrm>
        <a:off x="38638" y="2705446"/>
        <a:ext cx="7746916" cy="714229"/>
      </dsp:txXfrm>
    </dsp:sp>
    <dsp:sp modelId="{B51C2F73-61C3-42E9-8A6B-1726B47A9D68}">
      <dsp:nvSpPr>
        <dsp:cNvPr id="0" name=""/>
        <dsp:cNvSpPr/>
      </dsp:nvSpPr>
      <dsp:spPr>
        <a:xfrm>
          <a:off x="0" y="3553353"/>
          <a:ext cx="7824192" cy="7915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kern="1200" dirty="0"/>
            <a:t>Conclusions</a:t>
          </a:r>
        </a:p>
      </dsp:txBody>
      <dsp:txXfrm>
        <a:off x="38638" y="3591991"/>
        <a:ext cx="7746916" cy="7142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2098DA-FC97-4D64-AE1A-2B0BA69236CA}">
      <dsp:nvSpPr>
        <dsp:cNvPr id="0" name=""/>
        <dsp:cNvSpPr/>
      </dsp:nvSpPr>
      <dsp:spPr>
        <a:xfrm>
          <a:off x="1659300" y="701760"/>
          <a:ext cx="4682450" cy="4682450"/>
        </a:xfrm>
        <a:prstGeom prst="blockArc">
          <a:avLst>
            <a:gd name="adj1" fmla="val 11880000"/>
            <a:gd name="adj2" fmla="val 16200000"/>
            <a:gd name="adj3" fmla="val 464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DF5210-F67F-42EC-8EE6-4A7C99F78904}">
      <dsp:nvSpPr>
        <dsp:cNvPr id="0" name=""/>
        <dsp:cNvSpPr/>
      </dsp:nvSpPr>
      <dsp:spPr>
        <a:xfrm>
          <a:off x="1659300" y="701760"/>
          <a:ext cx="4682450" cy="4682450"/>
        </a:xfrm>
        <a:prstGeom prst="blockArc">
          <a:avLst>
            <a:gd name="adj1" fmla="val 7560000"/>
            <a:gd name="adj2" fmla="val 11880000"/>
            <a:gd name="adj3" fmla="val 464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657BDE-26BA-41B6-875D-F3E14B55DA7E}">
      <dsp:nvSpPr>
        <dsp:cNvPr id="0" name=""/>
        <dsp:cNvSpPr/>
      </dsp:nvSpPr>
      <dsp:spPr>
        <a:xfrm>
          <a:off x="1659300" y="701760"/>
          <a:ext cx="4682450" cy="4682450"/>
        </a:xfrm>
        <a:prstGeom prst="blockArc">
          <a:avLst>
            <a:gd name="adj1" fmla="val 3240000"/>
            <a:gd name="adj2" fmla="val 7560000"/>
            <a:gd name="adj3" fmla="val 464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A5777B-B20F-470B-9BC7-90E66E8AC927}">
      <dsp:nvSpPr>
        <dsp:cNvPr id="0" name=""/>
        <dsp:cNvSpPr/>
      </dsp:nvSpPr>
      <dsp:spPr>
        <a:xfrm>
          <a:off x="1659300" y="701760"/>
          <a:ext cx="4682450" cy="4682450"/>
        </a:xfrm>
        <a:prstGeom prst="blockArc">
          <a:avLst>
            <a:gd name="adj1" fmla="val 20520000"/>
            <a:gd name="adj2" fmla="val 3240000"/>
            <a:gd name="adj3" fmla="val 464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B5F5D4-3708-4BB6-B3E5-B1B4E99F7C18}">
      <dsp:nvSpPr>
        <dsp:cNvPr id="0" name=""/>
        <dsp:cNvSpPr/>
      </dsp:nvSpPr>
      <dsp:spPr>
        <a:xfrm>
          <a:off x="1659300" y="701760"/>
          <a:ext cx="4682450" cy="4682450"/>
        </a:xfrm>
        <a:prstGeom prst="blockArc">
          <a:avLst>
            <a:gd name="adj1" fmla="val 16200000"/>
            <a:gd name="adj2" fmla="val 20520000"/>
            <a:gd name="adj3" fmla="val 464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07A4FA-7651-42B1-AE65-51D7C7614407}">
      <dsp:nvSpPr>
        <dsp:cNvPr id="0" name=""/>
        <dsp:cNvSpPr/>
      </dsp:nvSpPr>
      <dsp:spPr>
        <a:xfrm>
          <a:off x="2922258" y="1964719"/>
          <a:ext cx="2156533" cy="2156533"/>
        </a:xfrm>
        <a:prstGeom prst="ellipse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kern="1200" dirty="0"/>
            <a:t>Increase Incomes</a:t>
          </a:r>
        </a:p>
      </dsp:txBody>
      <dsp:txXfrm>
        <a:off x="3238075" y="2280536"/>
        <a:ext cx="1524899" cy="1524899"/>
      </dsp:txXfrm>
    </dsp:sp>
    <dsp:sp modelId="{2891AA8D-7497-480D-A0D8-88D932BD227F}">
      <dsp:nvSpPr>
        <dsp:cNvPr id="0" name=""/>
        <dsp:cNvSpPr/>
      </dsp:nvSpPr>
      <dsp:spPr>
        <a:xfrm>
          <a:off x="3245738" y="1318"/>
          <a:ext cx="1509573" cy="1509573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Education / Skills / Training</a:t>
          </a:r>
        </a:p>
      </dsp:txBody>
      <dsp:txXfrm>
        <a:off x="3466810" y="222390"/>
        <a:ext cx="1067429" cy="1067429"/>
      </dsp:txXfrm>
    </dsp:sp>
    <dsp:sp modelId="{678CD24A-1DD7-441A-9DD3-AE6825E5A728}">
      <dsp:nvSpPr>
        <dsp:cNvPr id="0" name=""/>
        <dsp:cNvSpPr/>
      </dsp:nvSpPr>
      <dsp:spPr>
        <a:xfrm>
          <a:off x="5420691" y="1581514"/>
          <a:ext cx="1509573" cy="1509573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Health and Disability</a:t>
          </a:r>
        </a:p>
      </dsp:txBody>
      <dsp:txXfrm>
        <a:off x="5641763" y="1802586"/>
        <a:ext cx="1067429" cy="1067429"/>
      </dsp:txXfrm>
    </dsp:sp>
    <dsp:sp modelId="{E789B26A-3130-44A3-9864-D4B19593AD19}">
      <dsp:nvSpPr>
        <dsp:cNvPr id="0" name=""/>
        <dsp:cNvSpPr/>
      </dsp:nvSpPr>
      <dsp:spPr>
        <a:xfrm>
          <a:off x="4589933" y="4138325"/>
          <a:ext cx="1509573" cy="1509573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Caring responsibilities</a:t>
          </a:r>
        </a:p>
      </dsp:txBody>
      <dsp:txXfrm>
        <a:off x="4811005" y="4359397"/>
        <a:ext cx="1067429" cy="1067429"/>
      </dsp:txXfrm>
    </dsp:sp>
    <dsp:sp modelId="{FA56EF8E-F06E-41E8-A154-7CDB20511C02}">
      <dsp:nvSpPr>
        <dsp:cNvPr id="0" name=""/>
        <dsp:cNvSpPr/>
      </dsp:nvSpPr>
      <dsp:spPr>
        <a:xfrm>
          <a:off x="1901544" y="4138325"/>
          <a:ext cx="1509573" cy="1509573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Lack of minimum needs</a:t>
          </a:r>
        </a:p>
      </dsp:txBody>
      <dsp:txXfrm>
        <a:off x="2122616" y="4359397"/>
        <a:ext cx="1067429" cy="1067429"/>
      </dsp:txXfrm>
    </dsp:sp>
    <dsp:sp modelId="{3E9C2641-23A5-4C5C-8828-D7BCC105C057}">
      <dsp:nvSpPr>
        <dsp:cNvPr id="0" name=""/>
        <dsp:cNvSpPr/>
      </dsp:nvSpPr>
      <dsp:spPr>
        <a:xfrm>
          <a:off x="1070785" y="1581514"/>
          <a:ext cx="1509573" cy="1509573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Opportunities and choices</a:t>
          </a:r>
        </a:p>
      </dsp:txBody>
      <dsp:txXfrm>
        <a:off x="1291857" y="1802586"/>
        <a:ext cx="1067429" cy="10674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1" y="0"/>
            <a:ext cx="3077543" cy="512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639" tIns="47319" rIns="94639" bIns="47319" numCol="1" anchor="t" anchorCtr="0" compatLnSpc="1">
            <a:prstTxWarp prst="textNoShape">
              <a:avLst/>
            </a:prstTxWarp>
          </a:bodyPr>
          <a:lstStyle>
            <a:lvl1pPr defTabSz="947114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 bwMode="auto">
          <a:xfrm>
            <a:off x="4024862" y="0"/>
            <a:ext cx="3077543" cy="512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639" tIns="47319" rIns="94639" bIns="47319" numCol="1" anchor="t" anchorCtr="0" compatLnSpc="1">
            <a:prstTxWarp prst="textNoShape">
              <a:avLst/>
            </a:prstTxWarp>
          </a:bodyPr>
          <a:lstStyle>
            <a:lvl1pPr algn="r" defTabSz="947114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DFF7890-A8DB-4B38-8CC2-51CC33CB2C70}" type="datetimeFigureOut">
              <a:rPr lang="en-GB" altLang="en-US"/>
              <a:pPr>
                <a:defRPr/>
              </a:pPr>
              <a:t>26/02/2020</a:t>
            </a:fld>
            <a:endParaRPr lang="en-GB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 bwMode="auto">
          <a:xfrm>
            <a:off x="1" y="9720673"/>
            <a:ext cx="3077543" cy="512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639" tIns="47319" rIns="94639" bIns="47319" numCol="1" anchor="b" anchorCtr="0" compatLnSpc="1">
            <a:prstTxWarp prst="textNoShape">
              <a:avLst/>
            </a:prstTxWarp>
          </a:bodyPr>
          <a:lstStyle>
            <a:lvl1pPr defTabSz="947114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 bwMode="auto">
          <a:xfrm>
            <a:off x="4024862" y="9720673"/>
            <a:ext cx="3077543" cy="512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639" tIns="47319" rIns="94639" bIns="47319" numCol="1" anchor="b" anchorCtr="0" compatLnSpc="1">
            <a:prstTxWarp prst="textNoShape">
              <a:avLst/>
            </a:prstTxWarp>
          </a:bodyPr>
          <a:lstStyle>
            <a:lvl1pPr algn="r" defTabSz="947114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66B1B11-5754-4E0D-8A0A-5F4737932F0E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1779504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1" y="0"/>
            <a:ext cx="3077543" cy="512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639" tIns="47319" rIns="94639" bIns="47319" numCol="1" anchor="t" anchorCtr="0" compatLnSpc="1">
            <a:prstTxWarp prst="textNoShape">
              <a:avLst/>
            </a:prstTxWarp>
          </a:bodyPr>
          <a:lstStyle>
            <a:lvl1pPr defTabSz="947114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4024862" y="0"/>
            <a:ext cx="3077543" cy="512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639" tIns="47319" rIns="94639" bIns="47319" numCol="1" anchor="t" anchorCtr="0" compatLnSpc="1">
            <a:prstTxWarp prst="textNoShape">
              <a:avLst/>
            </a:prstTxWarp>
          </a:bodyPr>
          <a:lstStyle>
            <a:lvl1pPr algn="r" defTabSz="947114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2B90075-57DE-4DB7-A7EA-1B19A9F87272}" type="datetimeFigureOut">
              <a:rPr lang="en-GB" altLang="en-US"/>
              <a:pPr>
                <a:defRPr/>
              </a:pPr>
              <a:t>26/02/2020</a:t>
            </a:fld>
            <a:endParaRPr lang="en-GB" alt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876" tIns="47938" rIns="95876" bIns="47938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710075" y="4862792"/>
            <a:ext cx="5683914" cy="460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639" tIns="47319" rIns="94639" bIns="473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1" y="9720673"/>
            <a:ext cx="3077543" cy="512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639" tIns="47319" rIns="94639" bIns="47319" numCol="1" anchor="b" anchorCtr="0" compatLnSpc="1">
            <a:prstTxWarp prst="textNoShape">
              <a:avLst/>
            </a:prstTxWarp>
          </a:bodyPr>
          <a:lstStyle>
            <a:lvl1pPr defTabSz="947114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4024862" y="9720673"/>
            <a:ext cx="3077543" cy="512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639" tIns="47319" rIns="94639" bIns="47319" numCol="1" anchor="b" anchorCtr="0" compatLnSpc="1">
            <a:prstTxWarp prst="textNoShape">
              <a:avLst/>
            </a:prstTxWarp>
          </a:bodyPr>
          <a:lstStyle>
            <a:lvl1pPr algn="r" defTabSz="947114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A0D242D-501E-4CC6-80BD-34A7D69CD99E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2556290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0D242D-501E-4CC6-80BD-34A7D69CD99E}" type="slidenum">
              <a:rPr lang="en-GB" altLang="en-US" smtClean="0"/>
              <a:pPr>
                <a:defRPr/>
              </a:pPr>
              <a:t>1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7370276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2875" y="768350"/>
            <a:ext cx="681990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63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70216" indent="-296237" defTabSz="9463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84948" indent="-236990" defTabSz="9463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8927" indent="-236990" defTabSz="9463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32907" indent="-236990" defTabSz="9463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06886" indent="-236990" defTabSz="946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0865" indent="-236990" defTabSz="946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54844" indent="-236990" defTabSz="946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28824" indent="-236990" defTabSz="946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AEB8334-24B8-4D20-BDE7-2641B58EEFF8}" type="slidenum">
              <a:rPr lang="en-GB" altLang="en-US" smtClean="0">
                <a:latin typeface="Calibri" panose="020F0502020204030204" pitchFamily="34" charset="0"/>
              </a:rPr>
              <a:pPr/>
              <a:t>10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4477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2875" y="768350"/>
            <a:ext cx="681990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dirty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63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70216" indent="-296237" defTabSz="9463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84948" indent="-236990" defTabSz="9463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8927" indent="-236990" defTabSz="9463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32907" indent="-236990" defTabSz="9463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06886" indent="-236990" defTabSz="946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0865" indent="-236990" defTabSz="946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54844" indent="-236990" defTabSz="946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28824" indent="-236990" defTabSz="946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69B0900-5E23-4AE4-8BF5-582E38979A7F}" type="slidenum">
              <a:rPr lang="en-GB" altLang="en-US" smtClean="0">
                <a:latin typeface="Calibri" panose="020F0502020204030204" pitchFamily="34" charset="0"/>
              </a:rPr>
              <a:pPr/>
              <a:t>11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0111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2875" y="768350"/>
            <a:ext cx="681990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63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70216" indent="-296237" defTabSz="9463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84948" indent="-236990" defTabSz="9463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8927" indent="-236990" defTabSz="9463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32907" indent="-236990" defTabSz="9463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06886" indent="-236990" defTabSz="946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0865" indent="-236990" defTabSz="946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54844" indent="-236990" defTabSz="946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28824" indent="-236990" defTabSz="946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591C457-62CF-4E88-A785-1FE3C51ACC98}" type="slidenum">
              <a:rPr lang="en-GB" altLang="en-US" smtClean="0">
                <a:latin typeface="Calibri" panose="020F0502020204030204" pitchFamily="34" charset="0"/>
              </a:rPr>
              <a:pPr/>
              <a:t>12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6367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2875" y="768350"/>
            <a:ext cx="681990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63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70216" indent="-296237" defTabSz="9463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84948" indent="-236990" defTabSz="9463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8927" indent="-236990" defTabSz="9463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32907" indent="-236990" defTabSz="9463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06886" indent="-236990" defTabSz="946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0865" indent="-236990" defTabSz="946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54844" indent="-236990" defTabSz="946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28824" indent="-236990" defTabSz="946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4F3C8CF-DD36-4C2F-ACB4-2DEBC3513A34}" type="slidenum">
              <a:rPr lang="en-GB" altLang="en-US" smtClean="0">
                <a:latin typeface="Calibri" panose="020F0502020204030204" pitchFamily="34" charset="0"/>
              </a:rPr>
              <a:pPr/>
              <a:t>13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2052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2875" y="768350"/>
            <a:ext cx="681990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dirty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63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70216" indent="-296237" defTabSz="9463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84948" indent="-236990" defTabSz="9463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8927" indent="-236990" defTabSz="9463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32907" indent="-236990" defTabSz="9463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06886" indent="-236990" defTabSz="946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0865" indent="-236990" defTabSz="946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54844" indent="-236990" defTabSz="946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28824" indent="-236990" defTabSz="946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E6A3B07-E2E7-4B0C-9348-55B65C1F1C67}" type="slidenum">
              <a:rPr lang="en-GB" altLang="en-US" smtClean="0">
                <a:latin typeface="Calibri" panose="020F0502020204030204" pitchFamily="34" charset="0"/>
              </a:rPr>
              <a:pPr/>
              <a:t>15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0580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>
            <a:extLst>
              <a:ext uri="{FF2B5EF4-FFF2-40B4-BE49-F238E27FC236}">
                <a16:creationId xmlns:a16="http://schemas.microsoft.com/office/drawing/2014/main" id="{246FF6AC-CA9F-4B41-BB72-BEA2F6EB298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>
            <a:extLst>
              <a:ext uri="{FF2B5EF4-FFF2-40B4-BE49-F238E27FC236}">
                <a16:creationId xmlns:a16="http://schemas.microsoft.com/office/drawing/2014/main" id="{2415D301-FA00-431E-8623-F58FEDE0DD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/>
          </a:p>
        </p:txBody>
      </p:sp>
      <p:sp>
        <p:nvSpPr>
          <p:cNvPr id="38916" name="Slide Number Placeholder 3">
            <a:extLst>
              <a:ext uri="{FF2B5EF4-FFF2-40B4-BE49-F238E27FC236}">
                <a16:creationId xmlns:a16="http://schemas.microsoft.com/office/drawing/2014/main" id="{5962B2A4-6F58-4CA1-8480-EB132BD7F7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63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70216" indent="-296237" defTabSz="9463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84948" indent="-236990" defTabSz="9463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8927" indent="-236990" defTabSz="9463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32907" indent="-236990" defTabSz="9463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06886" indent="-236990" defTabSz="946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0865" indent="-236990" defTabSz="946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54844" indent="-236990" defTabSz="946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28824" indent="-236990" defTabSz="946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B73AB74-2564-492B-B429-837290A70611}" type="slidenum">
              <a:rPr lang="en-GB" altLang="en-US" smtClean="0">
                <a:latin typeface="Calibri" panose="020F0502020204030204" pitchFamily="34" charset="0"/>
              </a:rPr>
              <a:pPr/>
              <a:t>17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0EFD158D-5674-4B06-8B54-B604523C3F5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9C312441-6EE0-4553-B80A-0248941AE3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/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63D7A567-0025-4337-8F7E-BC05A89CE8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63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70216" indent="-296237" defTabSz="9463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84948" indent="-236990" defTabSz="9463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8927" indent="-236990" defTabSz="9463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32907" indent="-236990" defTabSz="9463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06886" indent="-236990" defTabSz="946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0865" indent="-236990" defTabSz="946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54844" indent="-236990" defTabSz="946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28824" indent="-236990" defTabSz="946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6DBD4D9-9375-41CC-9B5A-BE978A83FFE7}" type="slidenum">
              <a:rPr lang="en-GB" altLang="en-US" smtClean="0">
                <a:latin typeface="Calibri" panose="020F0502020204030204" pitchFamily="34" charset="0"/>
              </a:rPr>
              <a:pPr/>
              <a:t>18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>
            <a:extLst>
              <a:ext uri="{FF2B5EF4-FFF2-40B4-BE49-F238E27FC236}">
                <a16:creationId xmlns:a16="http://schemas.microsoft.com/office/drawing/2014/main" id="{A85C682C-AB2D-47F3-9BB2-BA9F289AB69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>
            <a:extLst>
              <a:ext uri="{FF2B5EF4-FFF2-40B4-BE49-F238E27FC236}">
                <a16:creationId xmlns:a16="http://schemas.microsoft.com/office/drawing/2014/main" id="{B2AF8477-1576-4E72-9869-4FB6C5324C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/>
          </a:p>
        </p:txBody>
      </p:sp>
      <p:sp>
        <p:nvSpPr>
          <p:cNvPr id="43012" name="Slide Number Placeholder 3">
            <a:extLst>
              <a:ext uri="{FF2B5EF4-FFF2-40B4-BE49-F238E27FC236}">
                <a16:creationId xmlns:a16="http://schemas.microsoft.com/office/drawing/2014/main" id="{994141E3-9B72-4FF6-BE9B-1446E3E60D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63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70216" indent="-296237" defTabSz="9463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84948" indent="-236990" defTabSz="9463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8927" indent="-236990" defTabSz="9463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32907" indent="-236990" defTabSz="9463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06886" indent="-236990" defTabSz="946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0865" indent="-236990" defTabSz="946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54844" indent="-236990" defTabSz="946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28824" indent="-236990" defTabSz="946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9C5D63E-95D4-4261-84E4-787F28F1EF84}" type="slidenum">
              <a:rPr lang="en-GB" altLang="en-US" smtClean="0">
                <a:latin typeface="Calibri" panose="020F0502020204030204" pitchFamily="34" charset="0"/>
              </a:rPr>
              <a:pPr/>
              <a:t>19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2875" y="768350"/>
            <a:ext cx="681990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63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70216" indent="-296237" defTabSz="9463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84948" indent="-236990" defTabSz="9463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8927" indent="-236990" defTabSz="9463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32907" indent="-236990" defTabSz="9463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06886" indent="-236990" defTabSz="946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0865" indent="-236990" defTabSz="946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54844" indent="-236990" defTabSz="946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28824" indent="-236990" defTabSz="946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AEB8334-24B8-4D20-BDE7-2641B58EEFF8}" type="slidenum">
              <a:rPr lang="en-GB" altLang="en-US" smtClean="0">
                <a:latin typeface="Calibri" panose="020F0502020204030204" pitchFamily="34" charset="0"/>
              </a:rPr>
              <a:pPr/>
              <a:t>20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2886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2875" y="768350"/>
            <a:ext cx="681990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dirty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63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70216" indent="-296237" defTabSz="9463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84948" indent="-236990" defTabSz="9463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8927" indent="-236990" defTabSz="9463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32907" indent="-236990" defTabSz="9463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06886" indent="-236990" defTabSz="946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0865" indent="-236990" defTabSz="946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54844" indent="-236990" defTabSz="946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28824" indent="-236990" defTabSz="946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8EBF59C-165F-45BD-A651-AF677AE922E5}" type="slidenum">
              <a:rPr lang="en-GB" altLang="en-US" smtClean="0">
                <a:latin typeface="Calibri" panose="020F0502020204030204" pitchFamily="34" charset="0"/>
              </a:rPr>
              <a:pPr/>
              <a:t>21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4787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2875" y="768350"/>
            <a:ext cx="681990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63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70216" indent="-296237" defTabSz="9463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84948" indent="-236990" defTabSz="9463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8927" indent="-236990" defTabSz="9463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32907" indent="-236990" defTabSz="9463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06886" indent="-236990" defTabSz="946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0865" indent="-236990" defTabSz="946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54844" indent="-236990" defTabSz="946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28824" indent="-236990" defTabSz="946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8478C11-5936-44B6-901E-0D5AAEF16855}" type="slidenum">
              <a:rPr lang="en-GB" altLang="en-US" smtClean="0">
                <a:latin typeface="Calibri" panose="020F0502020204030204" pitchFamily="34" charset="0"/>
              </a:rPr>
              <a:pPr/>
              <a:t>2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7616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9900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0D242D-501E-4CC6-80BD-34A7D69CD99E}" type="slidenum">
              <a:rPr lang="en-GB" altLang="en-US" smtClean="0"/>
              <a:pPr>
                <a:defRPr/>
              </a:pPr>
              <a:t>22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4191996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2875" y="768350"/>
            <a:ext cx="681990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63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70216" indent="-296237" defTabSz="9463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84948" indent="-236990" defTabSz="9463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8927" indent="-236990" defTabSz="9463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32907" indent="-236990" defTabSz="9463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06886" indent="-236990" defTabSz="946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0865" indent="-236990" defTabSz="946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54844" indent="-236990" defTabSz="946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28824" indent="-236990" defTabSz="946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AEB8334-24B8-4D20-BDE7-2641B58EEFF8}" type="slidenum">
              <a:rPr lang="en-GB" altLang="en-US" smtClean="0">
                <a:latin typeface="Calibri" panose="020F0502020204030204" pitchFamily="34" charset="0"/>
              </a:rPr>
              <a:pPr/>
              <a:t>23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6564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0D242D-501E-4CC6-80BD-34A7D69CD99E}" type="slidenum">
              <a:rPr lang="en-GB" altLang="en-US" smtClean="0"/>
              <a:pPr>
                <a:defRPr/>
              </a:pPr>
              <a:t>24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3197055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0D242D-501E-4CC6-80BD-34A7D69CD99E}" type="slidenum">
              <a:rPr lang="en-GB" altLang="en-US" smtClean="0"/>
              <a:pPr>
                <a:defRPr/>
              </a:pPr>
              <a:t>25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8001497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0D242D-501E-4CC6-80BD-34A7D69CD99E}" type="slidenum">
              <a:rPr lang="en-GB" altLang="en-US" smtClean="0"/>
              <a:pPr>
                <a:defRPr/>
              </a:pPr>
              <a:t>26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5109730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0D242D-501E-4CC6-80BD-34A7D69CD99E}" type="slidenum">
              <a:rPr lang="en-GB" altLang="en-US" smtClean="0"/>
              <a:pPr>
                <a:defRPr/>
              </a:pPr>
              <a:t>27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6171741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0D242D-501E-4CC6-80BD-34A7D69CD99E}" type="slidenum">
              <a:rPr lang="en-GB" altLang="en-US" smtClean="0"/>
              <a:pPr>
                <a:defRPr/>
              </a:pPr>
              <a:t>28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0601828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2875" y="768350"/>
            <a:ext cx="681990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63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70216" indent="-296237" defTabSz="9463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84948" indent="-236990" defTabSz="9463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8927" indent="-236990" defTabSz="9463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32907" indent="-236990" defTabSz="9463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06886" indent="-236990" defTabSz="946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0865" indent="-236990" defTabSz="946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54844" indent="-236990" defTabSz="946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28824" indent="-236990" defTabSz="946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AEB8334-24B8-4D20-BDE7-2641B58EEFF8}" type="slidenum">
              <a:rPr lang="en-GB" altLang="en-US" smtClean="0">
                <a:latin typeface="Calibri" panose="020F0502020204030204" pitchFamily="34" charset="0"/>
              </a:rPr>
              <a:pPr/>
              <a:t>3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0798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26BDE7-70B9-4BC3-B755-C4B989079770}" type="slidenum">
              <a:rPr lang="en-GB" altLang="en-US" smtClean="0"/>
              <a:pPr>
                <a:defRPr/>
              </a:pPr>
              <a:t>4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6468377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26BDE7-70B9-4BC3-B755-C4B989079770}" type="slidenum">
              <a:rPr lang="en-GB" altLang="en-US" smtClean="0"/>
              <a:pPr>
                <a:defRPr/>
              </a:pPr>
              <a:t>5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0212857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2875" y="768350"/>
            <a:ext cx="681990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63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70216" indent="-296237" defTabSz="9463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84948" indent="-236990" defTabSz="9463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8927" indent="-236990" defTabSz="9463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32907" indent="-236990" defTabSz="9463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06886" indent="-236990" defTabSz="946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0865" indent="-236990" defTabSz="946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54844" indent="-236990" defTabSz="946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28824" indent="-236990" defTabSz="946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AEB8334-24B8-4D20-BDE7-2641B58EEFF8}" type="slidenum">
              <a:rPr lang="en-GB" altLang="en-US" smtClean="0">
                <a:latin typeface="Calibri" panose="020F0502020204030204" pitchFamily="34" charset="0"/>
              </a:rPr>
              <a:pPr/>
              <a:t>6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6281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2875" y="768350"/>
            <a:ext cx="681990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63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70216" indent="-296237" defTabSz="9463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84948" indent="-236990" defTabSz="9463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8927" indent="-236990" defTabSz="9463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32907" indent="-236990" defTabSz="9463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06886" indent="-236990" defTabSz="946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0865" indent="-236990" defTabSz="946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54844" indent="-236990" defTabSz="946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28824" indent="-236990" defTabSz="946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EA69850-E942-4C26-A6C2-BCB19E5ABD35}" type="slidenum">
              <a:rPr lang="en-GB" altLang="en-US" smtClean="0">
                <a:latin typeface="Calibri" panose="020F0502020204030204" pitchFamily="34" charset="0"/>
              </a:rPr>
              <a:pPr/>
              <a:t>7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13808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2875" y="768350"/>
            <a:ext cx="681990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63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70216" indent="-296237" defTabSz="9463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84948" indent="-236990" defTabSz="9463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8927" indent="-236990" defTabSz="9463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32907" indent="-236990" defTabSz="9463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06886" indent="-236990" defTabSz="946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0865" indent="-236990" defTabSz="946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54844" indent="-236990" defTabSz="946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28824" indent="-236990" defTabSz="946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705DD99-1038-4CE8-AB25-DB8AF4E1ACF3}" type="slidenum">
              <a:rPr lang="en-GB" altLang="en-US" smtClean="0">
                <a:latin typeface="Calibri" panose="020F0502020204030204" pitchFamily="34" charset="0"/>
              </a:rPr>
              <a:pPr/>
              <a:t>8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3336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2875" y="768350"/>
            <a:ext cx="681990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63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70216" indent="-296237" defTabSz="9463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84948" indent="-236990" defTabSz="9463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8927" indent="-236990" defTabSz="9463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32907" indent="-236990" defTabSz="9463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06886" indent="-236990" defTabSz="946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0865" indent="-236990" defTabSz="946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54844" indent="-236990" defTabSz="946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28824" indent="-236990" defTabSz="946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45A8D28-E2E7-4A82-A1A9-1D254F42FF75}" type="slidenum">
              <a:rPr lang="en-GB" altLang="en-US" smtClean="0">
                <a:latin typeface="Calibri" panose="020F0502020204030204" pitchFamily="34" charset="0"/>
              </a:rPr>
              <a:pPr/>
              <a:t>9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52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08E9515-A159-462E-88C1-AF4AE4639653}" type="datetimeFigureOut">
              <a:rPr lang="en-GB" smtClean="0"/>
              <a:pPr>
                <a:defRPr/>
              </a:pPr>
              <a:t>26/02/2020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6CAEBA-2249-44B0-BC00-8CC1F5876AF6}" type="slidenum">
              <a:rPr lang="en-GB" altLang="en-US" smtClean="0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562455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7E0EE9-8C07-4012-AC9D-C813D1749F2E}" type="datetimeFigureOut">
              <a:rPr lang="en-GB" smtClean="0"/>
              <a:pPr>
                <a:defRPr/>
              </a:pPr>
              <a:t>26/02/2020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5F699A-9761-4A17-AB6F-C8D7E8F30C8A}" type="slidenum">
              <a:rPr lang="en-GB" altLang="en-US" smtClean="0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793204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C70846C-8D11-42C0-B346-4D03679231DB}" type="datetimeFigureOut">
              <a:rPr lang="en-GB" smtClean="0"/>
              <a:pPr>
                <a:defRPr/>
              </a:pPr>
              <a:t>26/02/2020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0CF12C-3929-48F5-B73E-8E361587FBC2}" type="slidenum">
              <a:rPr lang="en-GB" altLang="en-US" smtClean="0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063901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A40574-F0B3-490B-9D28-EC2A10D8E776}" type="datetimeFigureOut">
              <a:rPr lang="en-GB" smtClean="0"/>
              <a:pPr>
                <a:defRPr/>
              </a:pPr>
              <a:t>26/02/2020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3BBC5F-336F-4950-B5D0-579EB74E4042}" type="slidenum">
              <a:rPr lang="en-GB" altLang="en-US" smtClean="0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490043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0C3D42F-93B2-4940-850E-6FB6AB3361C5}" type="datetimeFigureOut">
              <a:rPr lang="en-GB" smtClean="0"/>
              <a:pPr>
                <a:defRPr/>
              </a:pPr>
              <a:t>26/02/2020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F5CF5D-7DAA-4F1D-9867-973A23500C51}" type="slidenum">
              <a:rPr lang="en-GB" altLang="en-US" smtClean="0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220347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5293DA6-C6EE-4BA5-B1AA-FAB7826D5988}" type="datetimeFigureOut">
              <a:rPr lang="en-GB" smtClean="0"/>
              <a:pPr>
                <a:defRPr/>
              </a:pPr>
              <a:t>26/02/2020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F73927-779B-43D2-8ADA-60D9035A7299}" type="slidenum">
              <a:rPr lang="en-GB" altLang="en-US" smtClean="0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915635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2594A4-D45B-4727-A654-3519FAA07B9E}" type="datetimeFigureOut">
              <a:rPr lang="en-GB" smtClean="0"/>
              <a:pPr>
                <a:defRPr/>
              </a:pPr>
              <a:t>26/02/2020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C69F21-E708-4F4C-8100-0B0A286BC7EA}" type="slidenum">
              <a:rPr lang="en-GB" altLang="en-US" smtClean="0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062631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95889D4-2F09-482A-8423-BB5ACCDAA44B}" type="datetimeFigureOut">
              <a:rPr lang="en-GB" smtClean="0"/>
              <a:pPr>
                <a:defRPr/>
              </a:pPr>
              <a:t>26/02/2020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633302-F0EA-4AC8-86F1-E1A694975F2A}" type="slidenum">
              <a:rPr lang="en-GB" altLang="en-US" smtClean="0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000672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769BED9-87C7-4272-8106-42E193C2770E}" type="datetimeFigureOut">
              <a:rPr lang="en-GB" smtClean="0"/>
              <a:pPr>
                <a:defRPr/>
              </a:pPr>
              <a:t>26/02/2020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294DD8-5DB7-48B3-8AE9-0B89E3A39210}" type="slidenum">
              <a:rPr lang="en-GB" altLang="en-US" smtClean="0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838948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C554BA-8163-4CE7-8C11-8680B55E2044}" type="datetimeFigureOut">
              <a:rPr lang="en-GB" smtClean="0"/>
              <a:pPr>
                <a:defRPr/>
              </a:pPr>
              <a:t>26/02/2020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3249A5-8CA0-4339-9AFA-9FBA935C222A}" type="slidenum">
              <a:rPr lang="en-GB" altLang="en-US" smtClean="0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273290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62C0A12-5CBB-40F3-B240-44CF23B461F2}" type="datetimeFigureOut">
              <a:rPr lang="en-GB" smtClean="0"/>
              <a:pPr>
                <a:defRPr/>
              </a:pPr>
              <a:t>26/02/2020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11BD1-12F9-47C8-842C-3FA827FA4B08}" type="slidenum">
              <a:rPr lang="en-GB" altLang="en-US" smtClean="0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929428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6BAC1F7-58AF-4186-A519-9628C2AC847C}" type="datetimeFigureOut">
              <a:rPr lang="en-GB" smtClean="0"/>
              <a:pPr>
                <a:defRPr/>
              </a:pPr>
              <a:t>26/02/2020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53CC65B-B1E4-4B03-A1FC-3D51B5CA2C21}" type="slidenum">
              <a:rPr lang="en-GB" altLang="en-US" smtClean="0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604110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3D2F738-4293-46B1-BC3D-73952181F640}"/>
              </a:ext>
            </a:extLst>
          </p:cNvPr>
          <p:cNvPicPr/>
          <p:nvPr/>
        </p:nvPicPr>
        <p:blipFill rotWithShape="1">
          <a:blip r:embed="rId3"/>
          <a:srcRect t="6289" b="16788"/>
          <a:stretch/>
        </p:blipFill>
        <p:spPr>
          <a:xfrm>
            <a:off x="20" y="10"/>
            <a:ext cx="12191980" cy="4571990"/>
          </a:xfrm>
          <a:prstGeom prst="rect">
            <a:avLst/>
          </a:prstGeom>
          <a:noFill/>
        </p:spPr>
      </p:pic>
      <p:sp>
        <p:nvSpPr>
          <p:cNvPr id="20" name="Rectangle 15">
            <a:extLst>
              <a:ext uri="{FF2B5EF4-FFF2-40B4-BE49-F238E27FC236}">
                <a16:creationId xmlns:a16="http://schemas.microsoft.com/office/drawing/2014/main" id="{F40CA114-B78B-4E3B-A785-96745276B6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2457"/>
            <a:ext cx="12192000" cy="22855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E41A2198-4BF6-46F7-8FDD-6430108445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33" y="5091763"/>
            <a:ext cx="7834193" cy="1264588"/>
          </a:xfrm>
        </p:spPr>
        <p:txBody>
          <a:bodyPr anchor="ctr">
            <a:normAutofit/>
          </a:bodyPr>
          <a:lstStyle/>
          <a:p>
            <a:pPr algn="r"/>
            <a:r>
              <a:rPr lang="en-GB" sz="4700" b="1" dirty="0"/>
              <a:t>Poverty: What’s the local story?</a:t>
            </a:r>
            <a:endParaRPr lang="en-GB" sz="4700" dirty="0"/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B5887628-AA1E-4B6E-BDDB-C193A9A776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99107" y="5091763"/>
            <a:ext cx="3933597" cy="1264587"/>
          </a:xfrm>
        </p:spPr>
        <p:txBody>
          <a:bodyPr anchor="ctr">
            <a:normAutofit/>
          </a:bodyPr>
          <a:lstStyle/>
          <a:p>
            <a:pPr algn="l"/>
            <a:r>
              <a:rPr lang="en-GB" sz="1300" dirty="0"/>
              <a:t>Alan Mitchell</a:t>
            </a:r>
          </a:p>
          <a:p>
            <a:pPr algn="l"/>
            <a:r>
              <a:rPr lang="en-GB" sz="1300" dirty="0"/>
              <a:t>Data Scientist</a:t>
            </a:r>
            <a:br>
              <a:rPr lang="en-GB" sz="1300" dirty="0"/>
            </a:br>
            <a:r>
              <a:rPr lang="en-GB" sz="1300" dirty="0"/>
              <a:t>Fermanagh and Omagh District Council</a:t>
            </a:r>
            <a:br>
              <a:rPr lang="en-GB" sz="1300" dirty="0"/>
            </a:br>
            <a:r>
              <a:rPr lang="en-GB" sz="1300" dirty="0"/>
              <a:t>24</a:t>
            </a:r>
            <a:r>
              <a:rPr lang="en-GB" sz="1300" baseline="30000" dirty="0"/>
              <a:t>th</a:t>
            </a:r>
            <a:r>
              <a:rPr lang="en-GB" sz="1300" dirty="0"/>
              <a:t> February 2020</a:t>
            </a:r>
          </a:p>
          <a:p>
            <a:pPr algn="l"/>
            <a:r>
              <a:rPr lang="en-GB" sz="1300" dirty="0"/>
              <a:t>Research support: Kevin Harkin </a:t>
            </a:r>
          </a:p>
        </p:txBody>
      </p:sp>
      <p:cxnSp>
        <p:nvCxnSpPr>
          <p:cNvPr id="21" name="Straight Connector 17">
            <a:extLst>
              <a:ext uri="{FF2B5EF4-FFF2-40B4-BE49-F238E27FC236}">
                <a16:creationId xmlns:a16="http://schemas.microsoft.com/office/drawing/2014/main" id="{E126E481-B945-4179-BD79-05E96E9B2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utoShape 4" descr="Image result for poverty uk">
            <a:extLst>
              <a:ext uri="{FF2B5EF4-FFF2-40B4-BE49-F238E27FC236}">
                <a16:creationId xmlns:a16="http://schemas.microsoft.com/office/drawing/2014/main" id="{BA21EC22-2B2D-4FCC-AF96-8ED550353EE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03379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1524007" y="43140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800">
              <a:latin typeface="Arial" panose="020B0604020202020204" pitchFamily="34" charset="0"/>
            </a:endParaRPr>
          </a:p>
        </p:txBody>
      </p:sp>
      <p:sp>
        <p:nvSpPr>
          <p:cNvPr id="819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1" dirty="0">
                <a:solidFill>
                  <a:srgbClr val="7030A0"/>
                </a:solidFill>
              </a:rPr>
              <a:t>Poverty Analysis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4351B3-27B0-4A48-A208-B36E33EEE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6455" y="198055"/>
            <a:ext cx="2743200" cy="87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4022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620360" y="116632"/>
            <a:ext cx="8208912" cy="1325563"/>
          </a:xfrm>
        </p:spPr>
        <p:txBody>
          <a:bodyPr/>
          <a:lstStyle/>
          <a:p>
            <a:r>
              <a:rPr lang="en-GB" altLang="en-US" b="1" dirty="0">
                <a:solidFill>
                  <a:srgbClr val="7030A0"/>
                </a:solidFill>
              </a:rPr>
              <a:t>Poverty – a circle of drivers and symptoms</a:t>
            </a:r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1"/>
          </p:nvPr>
        </p:nvGraphicFramePr>
        <p:xfrm>
          <a:off x="1775521" y="1052736"/>
          <a:ext cx="8001051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DD4CA2DE-3B17-466E-B957-1A390F6B79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6455" y="198055"/>
            <a:ext cx="2743200" cy="87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097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767408" y="1"/>
            <a:ext cx="10515600" cy="1325563"/>
          </a:xfrm>
        </p:spPr>
        <p:txBody>
          <a:bodyPr/>
          <a:lstStyle/>
          <a:p>
            <a:r>
              <a:rPr lang="en-GB" altLang="en-US" b="1" dirty="0">
                <a:solidFill>
                  <a:srgbClr val="7030A0"/>
                </a:solidFill>
              </a:rPr>
              <a:t>What do we know about income?</a:t>
            </a:r>
            <a:br>
              <a:rPr lang="en-GB" altLang="en-US" b="1" dirty="0">
                <a:solidFill>
                  <a:srgbClr val="0070C0"/>
                </a:solidFill>
              </a:rPr>
            </a:br>
            <a:r>
              <a:rPr lang="en-GB" altLang="en-US" b="1" dirty="0">
                <a:solidFill>
                  <a:srgbClr val="CC99FF"/>
                </a:solidFill>
              </a:rPr>
              <a:t>It’s not the same for everyone</a:t>
            </a:r>
          </a:p>
        </p:txBody>
      </p:sp>
      <p:pic>
        <p:nvPicPr>
          <p:cNvPr id="10" name="Content Placeholder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92" y="1569471"/>
            <a:ext cx="7773406" cy="49685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41556" y="1569471"/>
            <a:ext cx="386375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>
                <a:solidFill>
                  <a:srgbClr val="FF0000"/>
                </a:solidFill>
              </a:rPr>
              <a:t>Pensioner Poverty </a:t>
            </a:r>
          </a:p>
          <a:p>
            <a:endParaRPr lang="en-GB" dirty="0">
              <a:solidFill>
                <a:srgbClr val="FF0000"/>
              </a:solidFill>
            </a:endParaRPr>
          </a:p>
          <a:p>
            <a:r>
              <a:rPr lang="en-GB" dirty="0">
                <a:solidFill>
                  <a:srgbClr val="FF0000"/>
                </a:solidFill>
              </a:rPr>
              <a:t>17% of pensioners live in poverty in Rosslea (4</a:t>
            </a:r>
            <a:r>
              <a:rPr lang="en-GB" baseline="30000" dirty="0">
                <a:solidFill>
                  <a:srgbClr val="FF0000"/>
                </a:solidFill>
              </a:rPr>
              <a:t>th</a:t>
            </a:r>
            <a:r>
              <a:rPr lang="en-GB" dirty="0">
                <a:solidFill>
                  <a:srgbClr val="FF0000"/>
                </a:solidFill>
              </a:rPr>
              <a:t>) / 890</a:t>
            </a:r>
          </a:p>
          <a:p>
            <a:endParaRPr lang="en-GB" dirty="0">
              <a:solidFill>
                <a:srgbClr val="FF0000"/>
              </a:solidFill>
            </a:endParaRPr>
          </a:p>
          <a:p>
            <a:r>
              <a:rPr lang="en-GB" dirty="0">
                <a:solidFill>
                  <a:srgbClr val="FF0000"/>
                </a:solidFill>
              </a:rPr>
              <a:t>16% - </a:t>
            </a:r>
            <a:r>
              <a:rPr lang="en-GB" dirty="0" err="1">
                <a:solidFill>
                  <a:srgbClr val="FF0000"/>
                </a:solidFill>
              </a:rPr>
              <a:t>Kesh</a:t>
            </a:r>
            <a:r>
              <a:rPr lang="en-GB" dirty="0">
                <a:solidFill>
                  <a:srgbClr val="FF0000"/>
                </a:solidFill>
              </a:rPr>
              <a:t>, </a:t>
            </a:r>
            <a:r>
              <a:rPr lang="en-GB" dirty="0" err="1">
                <a:solidFill>
                  <a:srgbClr val="FF0000"/>
                </a:solidFill>
              </a:rPr>
              <a:t>Ederney</a:t>
            </a:r>
            <a:r>
              <a:rPr lang="en-GB" dirty="0">
                <a:solidFill>
                  <a:srgbClr val="FF0000"/>
                </a:solidFill>
              </a:rPr>
              <a:t> and Lack (5</a:t>
            </a:r>
            <a:r>
              <a:rPr lang="en-GB" baseline="30000" dirty="0">
                <a:solidFill>
                  <a:srgbClr val="FF0000"/>
                </a:solidFill>
              </a:rPr>
              <a:t>th</a:t>
            </a:r>
            <a:r>
              <a:rPr lang="en-GB" dirty="0">
                <a:solidFill>
                  <a:srgbClr val="FF0000"/>
                </a:solidFill>
              </a:rPr>
              <a:t>)</a:t>
            </a:r>
          </a:p>
          <a:p>
            <a:endParaRPr lang="en-GB" dirty="0">
              <a:solidFill>
                <a:srgbClr val="FF0000"/>
              </a:solidFill>
            </a:endParaRPr>
          </a:p>
          <a:p>
            <a:endParaRPr lang="en-GB" dirty="0">
              <a:solidFill>
                <a:srgbClr val="FF0000"/>
              </a:solidFill>
            </a:endParaRPr>
          </a:p>
          <a:p>
            <a:r>
              <a:rPr lang="en-GB" b="1" u="sng" dirty="0">
                <a:solidFill>
                  <a:srgbClr val="FF0000"/>
                </a:solidFill>
              </a:rPr>
              <a:t>Children in Poverty</a:t>
            </a:r>
          </a:p>
          <a:p>
            <a:endParaRPr lang="en-GB" dirty="0">
              <a:solidFill>
                <a:srgbClr val="FF0000"/>
              </a:solidFill>
            </a:endParaRPr>
          </a:p>
          <a:p>
            <a:r>
              <a:rPr lang="en-GB" dirty="0">
                <a:solidFill>
                  <a:srgbClr val="FF0000"/>
                </a:solidFill>
              </a:rPr>
              <a:t>46% Lisanelly_1 (2</a:t>
            </a:r>
            <a:r>
              <a:rPr lang="en-GB" baseline="30000" dirty="0">
                <a:solidFill>
                  <a:srgbClr val="FF0000"/>
                </a:solidFill>
              </a:rPr>
              <a:t>nd</a:t>
            </a:r>
            <a:r>
              <a:rPr lang="en-GB" dirty="0">
                <a:solidFill>
                  <a:srgbClr val="FF0000"/>
                </a:solidFill>
              </a:rPr>
              <a:t>) </a:t>
            </a:r>
          </a:p>
          <a:p>
            <a:endParaRPr lang="en-GB" dirty="0">
              <a:solidFill>
                <a:srgbClr val="FF0000"/>
              </a:solidFill>
            </a:endParaRPr>
          </a:p>
          <a:p>
            <a:r>
              <a:rPr lang="en-GB" dirty="0">
                <a:solidFill>
                  <a:srgbClr val="FF0000"/>
                </a:solidFill>
              </a:rPr>
              <a:t>29% Devenish (37</a:t>
            </a:r>
            <a:r>
              <a:rPr lang="en-GB" baseline="30000" dirty="0">
                <a:solidFill>
                  <a:srgbClr val="FF0000"/>
                </a:solidFill>
              </a:rPr>
              <a:t>th</a:t>
            </a:r>
            <a:r>
              <a:rPr lang="en-GB" dirty="0">
                <a:solidFill>
                  <a:srgbClr val="FF0000"/>
                </a:solidFill>
              </a:rPr>
              <a:t>) </a:t>
            </a:r>
          </a:p>
          <a:p>
            <a:endParaRPr lang="en-GB" dirty="0">
              <a:solidFill>
                <a:srgbClr val="FF0000"/>
              </a:solidFill>
            </a:endParaRPr>
          </a:p>
          <a:p>
            <a:r>
              <a:rPr lang="en-GB" dirty="0">
                <a:solidFill>
                  <a:srgbClr val="FF0000"/>
                </a:solidFill>
              </a:rPr>
              <a:t>28% </a:t>
            </a:r>
            <a:r>
              <a:rPr lang="en-GB" dirty="0" err="1">
                <a:solidFill>
                  <a:srgbClr val="FF0000"/>
                </a:solidFill>
              </a:rPr>
              <a:t>Belleek</a:t>
            </a:r>
            <a:r>
              <a:rPr lang="en-GB" dirty="0">
                <a:solidFill>
                  <a:srgbClr val="FF0000"/>
                </a:solidFill>
              </a:rPr>
              <a:t> and Boa (45</a:t>
            </a:r>
            <a:r>
              <a:rPr lang="en-GB" baseline="30000" dirty="0">
                <a:solidFill>
                  <a:srgbClr val="FF0000"/>
                </a:solidFill>
              </a:rPr>
              <a:t>th</a:t>
            </a:r>
            <a:r>
              <a:rPr lang="en-GB" dirty="0">
                <a:solidFill>
                  <a:srgbClr val="FF0000"/>
                </a:solidFill>
              </a:rPr>
              <a:t>)</a:t>
            </a:r>
          </a:p>
          <a:p>
            <a:endParaRPr lang="en-GB" dirty="0">
              <a:solidFill>
                <a:srgbClr val="FF0000"/>
              </a:solidFill>
            </a:endParaRPr>
          </a:p>
          <a:p>
            <a:r>
              <a:rPr lang="en-GB" dirty="0">
                <a:solidFill>
                  <a:srgbClr val="FF0000"/>
                </a:solidFill>
              </a:rPr>
              <a:t>26% </a:t>
            </a:r>
            <a:r>
              <a:rPr lang="en-GB" dirty="0" err="1">
                <a:solidFill>
                  <a:srgbClr val="FF0000"/>
                </a:solidFill>
              </a:rPr>
              <a:t>Lisnarrick</a:t>
            </a:r>
            <a:r>
              <a:rPr lang="en-GB" dirty="0">
                <a:solidFill>
                  <a:srgbClr val="FF0000"/>
                </a:solidFill>
              </a:rPr>
              <a:t> (85</a:t>
            </a:r>
            <a:r>
              <a:rPr lang="en-GB" baseline="30000" dirty="0">
                <a:solidFill>
                  <a:srgbClr val="FF0000"/>
                </a:solidFill>
              </a:rPr>
              <a:t>th</a:t>
            </a:r>
            <a:r>
              <a:rPr lang="en-GB" dirty="0">
                <a:solidFill>
                  <a:srgbClr val="FF0000"/>
                </a:solidFill>
              </a:rPr>
              <a:t>)</a:t>
            </a:r>
          </a:p>
          <a:p>
            <a:endParaRPr lang="en-GB" dirty="0">
              <a:solidFill>
                <a:srgbClr val="FF0000"/>
              </a:solidFill>
            </a:endParaRPr>
          </a:p>
          <a:p>
            <a:r>
              <a:rPr lang="en-GB" dirty="0">
                <a:solidFill>
                  <a:srgbClr val="FF0000"/>
                </a:solidFill>
              </a:rPr>
              <a:t>26% in </a:t>
            </a:r>
            <a:r>
              <a:rPr lang="en-GB" dirty="0" err="1">
                <a:solidFill>
                  <a:srgbClr val="FF0000"/>
                </a:solidFill>
              </a:rPr>
              <a:t>Camowen</a:t>
            </a:r>
            <a:r>
              <a:rPr lang="en-GB" dirty="0">
                <a:solidFill>
                  <a:srgbClr val="FF0000"/>
                </a:solidFill>
              </a:rPr>
              <a:t> (86</a:t>
            </a:r>
            <a:r>
              <a:rPr lang="en-GB" baseline="30000" dirty="0">
                <a:solidFill>
                  <a:srgbClr val="FF0000"/>
                </a:solidFill>
              </a:rPr>
              <a:t>th</a:t>
            </a:r>
            <a:r>
              <a:rPr lang="en-GB" dirty="0">
                <a:solidFill>
                  <a:srgbClr val="FF0000"/>
                </a:solidFill>
              </a:rPr>
              <a:t>)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5C5EEA-E178-4916-8618-2249FDF992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6455" y="198055"/>
            <a:ext cx="2743200" cy="87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1580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679369" y="-4175"/>
            <a:ext cx="10515600" cy="1325563"/>
          </a:xfrm>
        </p:spPr>
        <p:txBody>
          <a:bodyPr/>
          <a:lstStyle/>
          <a:p>
            <a:r>
              <a:rPr lang="en-GB" altLang="en-US" b="1" dirty="0">
                <a:solidFill>
                  <a:srgbClr val="7030A0"/>
                </a:solidFill>
              </a:rPr>
              <a:t>Education / Skills / Training</a:t>
            </a: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0"/>
          <a:stretch/>
        </p:blipFill>
        <p:spPr bwMode="auto">
          <a:xfrm>
            <a:off x="47328" y="1375749"/>
            <a:ext cx="6076635" cy="3545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965981" y="5645372"/>
            <a:ext cx="2198687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GB" dirty="0"/>
              <a:t>26% of FSME</a:t>
            </a:r>
          </a:p>
          <a:p>
            <a:pPr>
              <a:defRPr/>
            </a:pPr>
            <a:endParaRPr lang="en-GB" dirty="0"/>
          </a:p>
          <a:p>
            <a:pPr>
              <a:defRPr/>
            </a:pPr>
            <a:r>
              <a:rPr lang="en-GB" dirty="0"/>
              <a:t>10% Non-FSME</a:t>
            </a:r>
          </a:p>
        </p:txBody>
      </p:sp>
      <p:sp>
        <p:nvSpPr>
          <p:cNvPr id="29702" name="TextBox 9"/>
          <p:cNvSpPr txBox="1">
            <a:spLocks noChangeArrowheads="1"/>
          </p:cNvSpPr>
          <p:nvPr/>
        </p:nvSpPr>
        <p:spPr bwMode="auto">
          <a:xfrm>
            <a:off x="9192351" y="5661248"/>
            <a:ext cx="2198687" cy="92333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en-US" dirty="0"/>
              <a:t>19% Boys</a:t>
            </a:r>
          </a:p>
          <a:p>
            <a:endParaRPr lang="en-GB" altLang="en-US" dirty="0"/>
          </a:p>
          <a:p>
            <a:r>
              <a:rPr lang="en-GB" altLang="en-US" dirty="0"/>
              <a:t>9% Girls</a:t>
            </a:r>
          </a:p>
        </p:txBody>
      </p:sp>
      <p:sp>
        <p:nvSpPr>
          <p:cNvPr id="4" name="Rectangle 3"/>
          <p:cNvSpPr/>
          <p:nvPr/>
        </p:nvSpPr>
        <p:spPr>
          <a:xfrm>
            <a:off x="6965981" y="5285009"/>
            <a:ext cx="4418012" cy="3603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/>
              <a:t>Highest Qualification below 5 GCSEs A*-C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2345" y="1495953"/>
            <a:ext cx="6110115" cy="36701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8913EA-F21A-4C73-B457-96C7D01311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6455" y="198055"/>
            <a:ext cx="2743200" cy="87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80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839416" y="1"/>
            <a:ext cx="10515600" cy="1325563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7030A0"/>
                </a:solidFill>
              </a:rPr>
              <a:t>Special Educational Needs in schools</a:t>
            </a:r>
          </a:p>
        </p:txBody>
      </p:sp>
      <p:pic>
        <p:nvPicPr>
          <p:cNvPr id="33795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159" y="1052737"/>
            <a:ext cx="5695300" cy="5755067"/>
          </a:xfrm>
        </p:spPr>
      </p:pic>
      <p:sp>
        <p:nvSpPr>
          <p:cNvPr id="33797" name="TextBox 5"/>
          <p:cNvSpPr txBox="1">
            <a:spLocks noChangeArrowheads="1"/>
          </p:cNvSpPr>
          <p:nvPr/>
        </p:nvSpPr>
        <p:spPr bwMode="auto">
          <a:xfrm>
            <a:off x="8206376" y="2492903"/>
            <a:ext cx="2663825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GB" b="1" dirty="0">
                <a:solidFill>
                  <a:srgbClr val="FF0000"/>
                </a:solidFill>
              </a:rPr>
              <a:t>Devenish – 1</a:t>
            </a:r>
            <a:r>
              <a:rPr lang="en-GB" b="1" baseline="30000" dirty="0">
                <a:solidFill>
                  <a:srgbClr val="FF0000"/>
                </a:solidFill>
              </a:rPr>
              <a:t>st</a:t>
            </a:r>
            <a:r>
              <a:rPr lang="en-GB" b="1" dirty="0">
                <a:solidFill>
                  <a:srgbClr val="FF0000"/>
                </a:solidFill>
              </a:rPr>
              <a:t> (30%)</a:t>
            </a:r>
          </a:p>
          <a:p>
            <a:pPr algn="ctr"/>
            <a:endParaRPr lang="en-GB" b="1" dirty="0">
              <a:solidFill>
                <a:srgbClr val="FF0000"/>
              </a:solidFill>
            </a:endParaRPr>
          </a:p>
          <a:p>
            <a:pPr algn="ctr"/>
            <a:r>
              <a:rPr lang="en-GB" b="1" dirty="0">
                <a:solidFill>
                  <a:srgbClr val="FF0000"/>
                </a:solidFill>
              </a:rPr>
              <a:t>Lisanelly_1 – 2</a:t>
            </a:r>
            <a:r>
              <a:rPr lang="en-GB" b="1" baseline="30000" dirty="0">
                <a:solidFill>
                  <a:srgbClr val="FF0000"/>
                </a:solidFill>
              </a:rPr>
              <a:t>nd</a:t>
            </a:r>
            <a:r>
              <a:rPr lang="en-GB" b="1" dirty="0">
                <a:solidFill>
                  <a:srgbClr val="FF0000"/>
                </a:solidFill>
              </a:rPr>
              <a:t> (29%)</a:t>
            </a:r>
            <a:endParaRPr lang="en-GB" b="1" baseline="30000" dirty="0">
              <a:solidFill>
                <a:srgbClr val="FF0000"/>
              </a:solidFill>
            </a:endParaRPr>
          </a:p>
          <a:p>
            <a:pPr algn="ctr"/>
            <a:endParaRPr lang="en-GB" b="1" baseline="30000" dirty="0">
              <a:solidFill>
                <a:srgbClr val="FF0000"/>
              </a:solidFill>
            </a:endParaRPr>
          </a:p>
          <a:p>
            <a:pPr algn="ctr"/>
            <a:endParaRPr lang="en-GB" b="1" baseline="30000" dirty="0">
              <a:solidFill>
                <a:srgbClr val="FF0000"/>
              </a:solidFill>
            </a:endParaRPr>
          </a:p>
          <a:p>
            <a:pPr algn="ctr"/>
            <a:endParaRPr lang="en-GB" b="1" baseline="30000" dirty="0">
              <a:solidFill>
                <a:srgbClr val="FF0000"/>
              </a:solidFill>
            </a:endParaRPr>
          </a:p>
          <a:p>
            <a:pPr algn="ctr"/>
            <a:endParaRPr lang="en-GB" b="1" baseline="30000" dirty="0">
              <a:solidFill>
                <a:srgbClr val="FF0000"/>
              </a:solidFill>
            </a:endParaRPr>
          </a:p>
          <a:p>
            <a:pPr algn="ctr"/>
            <a:r>
              <a:rPr lang="en-GB" sz="2000" b="1" dirty="0">
                <a:solidFill>
                  <a:srgbClr val="FF0000"/>
                </a:solidFill>
              </a:rPr>
              <a:t>Issue not as prevalent at primary school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16D8B5-0880-4758-A93D-9AA870DA3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6455" y="198055"/>
            <a:ext cx="2743200" cy="87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3041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325563"/>
          </a:xfrm>
        </p:spPr>
        <p:txBody>
          <a:bodyPr/>
          <a:lstStyle/>
          <a:p>
            <a:r>
              <a:rPr lang="en-GB" altLang="en-US" b="1" dirty="0">
                <a:solidFill>
                  <a:srgbClr val="7030A0"/>
                </a:solidFill>
              </a:rPr>
              <a:t>Health and Wellbeing </a:t>
            </a:r>
          </a:p>
        </p:txBody>
      </p:sp>
      <p:sp>
        <p:nvSpPr>
          <p:cNvPr id="34821" name="TextBox 5"/>
          <p:cNvSpPr txBox="1">
            <a:spLocks noChangeArrowheads="1"/>
          </p:cNvSpPr>
          <p:nvPr/>
        </p:nvSpPr>
        <p:spPr bwMode="auto">
          <a:xfrm>
            <a:off x="2324100" y="5696261"/>
            <a:ext cx="75438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GB" sz="2000" b="1" dirty="0">
                <a:solidFill>
                  <a:srgbClr val="FF0000"/>
                </a:solidFill>
              </a:rPr>
              <a:t>Gap in life expectancy:</a:t>
            </a:r>
          </a:p>
          <a:p>
            <a:pPr algn="ctr"/>
            <a:r>
              <a:rPr lang="en-GB" sz="2000" b="1" dirty="0">
                <a:solidFill>
                  <a:srgbClr val="FF0000"/>
                </a:solidFill>
              </a:rPr>
              <a:t>2.7  years males</a:t>
            </a:r>
          </a:p>
          <a:p>
            <a:pPr algn="ctr"/>
            <a:r>
              <a:rPr lang="en-GB" sz="2000" b="1" dirty="0">
                <a:solidFill>
                  <a:srgbClr val="FF0000"/>
                </a:solidFill>
              </a:rPr>
              <a:t>3.2 years females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4580" y="1154474"/>
            <a:ext cx="7948364" cy="4523215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8616280" y="2506913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10049148" y="234628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</a:rPr>
              <a:t>Omagh</a:t>
            </a:r>
            <a:r>
              <a:rPr lang="en-GB" dirty="0">
                <a:solidFill>
                  <a:srgbClr val="FF0000"/>
                </a:solidFill>
              </a:rPr>
              <a:t> DEA 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8760296" y="2564015"/>
            <a:ext cx="1288852" cy="2403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1B93C242-E7D6-4BA9-9E1B-E99A0E3141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6455" y="198055"/>
            <a:ext cx="2743200" cy="87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219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839416" y="1"/>
            <a:ext cx="8858200" cy="1325563"/>
          </a:xfrm>
        </p:spPr>
        <p:txBody>
          <a:bodyPr/>
          <a:lstStyle/>
          <a:p>
            <a:r>
              <a:rPr lang="en-GB" altLang="en-US" b="1" dirty="0">
                <a:solidFill>
                  <a:srgbClr val="7030A0"/>
                </a:solidFill>
              </a:rPr>
              <a:t>Health and Wellbeing - within Fermanagh and </a:t>
            </a:r>
            <a:r>
              <a:rPr lang="en-GB" altLang="en-US" b="1" dirty="0" err="1">
                <a:solidFill>
                  <a:srgbClr val="7030A0"/>
                </a:solidFill>
              </a:rPr>
              <a:t>Omagh</a:t>
            </a:r>
            <a:endParaRPr lang="en-GB" altLang="en-US" b="1" dirty="0">
              <a:solidFill>
                <a:srgbClr val="7030A0"/>
              </a:solidFill>
            </a:endParaRPr>
          </a:p>
        </p:txBody>
      </p:sp>
      <p:pic>
        <p:nvPicPr>
          <p:cNvPr id="36868" name="Content Placeholder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40" y="1325564"/>
            <a:ext cx="7095671" cy="5083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760296" y="1636485"/>
            <a:ext cx="289442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>
                <a:solidFill>
                  <a:srgbClr val="FF0000"/>
                </a:solidFill>
              </a:rPr>
              <a:t>Lisanelly_1- </a:t>
            </a:r>
            <a:r>
              <a:rPr lang="en-GB" dirty="0">
                <a:solidFill>
                  <a:srgbClr val="FF0000"/>
                </a:solidFill>
              </a:rPr>
              <a:t>13% of babies born at a low birth weight (1</a:t>
            </a:r>
            <a:r>
              <a:rPr lang="en-GB" baseline="30000" dirty="0">
                <a:solidFill>
                  <a:srgbClr val="FF0000"/>
                </a:solidFill>
              </a:rPr>
              <a:t>st</a:t>
            </a:r>
            <a:r>
              <a:rPr lang="en-GB" dirty="0">
                <a:solidFill>
                  <a:srgbClr val="FF0000"/>
                </a:solidFill>
              </a:rPr>
              <a:t>)</a:t>
            </a:r>
          </a:p>
          <a:p>
            <a:endParaRPr lang="en-GB" dirty="0">
              <a:solidFill>
                <a:srgbClr val="FF0000"/>
              </a:solidFill>
            </a:endParaRPr>
          </a:p>
          <a:p>
            <a:r>
              <a:rPr lang="en-GB" b="1" u="sng" dirty="0">
                <a:solidFill>
                  <a:srgbClr val="FF0000"/>
                </a:solidFill>
              </a:rPr>
              <a:t>Lisanelly_1-</a:t>
            </a:r>
            <a:r>
              <a:rPr lang="en-GB" dirty="0">
                <a:solidFill>
                  <a:srgbClr val="FF0000"/>
                </a:solidFill>
              </a:rPr>
              <a:t>2</a:t>
            </a:r>
            <a:r>
              <a:rPr lang="en-GB" baseline="30000" dirty="0">
                <a:solidFill>
                  <a:srgbClr val="FF0000"/>
                </a:solidFill>
              </a:rPr>
              <a:t>nd</a:t>
            </a:r>
            <a:r>
              <a:rPr lang="en-GB" dirty="0">
                <a:solidFill>
                  <a:srgbClr val="FF0000"/>
                </a:solidFill>
              </a:rPr>
              <a:t> in people registered as having cancer </a:t>
            </a:r>
          </a:p>
          <a:p>
            <a:endParaRPr lang="en-GB" dirty="0"/>
          </a:p>
          <a:p>
            <a:r>
              <a:rPr lang="en-GB" b="1" u="sng" dirty="0" err="1">
                <a:solidFill>
                  <a:srgbClr val="FF0000"/>
                </a:solidFill>
              </a:rPr>
              <a:t>Fintona</a:t>
            </a:r>
            <a:r>
              <a:rPr lang="en-GB" dirty="0">
                <a:solidFill>
                  <a:srgbClr val="FF0000"/>
                </a:solidFill>
              </a:rPr>
              <a:t> – 12</a:t>
            </a:r>
            <a:r>
              <a:rPr lang="en-GB" baseline="30000" dirty="0">
                <a:solidFill>
                  <a:srgbClr val="FF0000"/>
                </a:solidFill>
              </a:rPr>
              <a:t>th</a:t>
            </a:r>
            <a:r>
              <a:rPr lang="en-GB" dirty="0">
                <a:solidFill>
                  <a:srgbClr val="FF0000"/>
                </a:solidFill>
              </a:rPr>
              <a:t> in people registered as having cancer</a:t>
            </a:r>
          </a:p>
          <a:p>
            <a:endParaRPr lang="en-GB" dirty="0">
              <a:solidFill>
                <a:srgbClr val="FF0000"/>
              </a:solidFill>
            </a:endParaRPr>
          </a:p>
          <a:p>
            <a:r>
              <a:rPr lang="en-GB" b="1" u="sng" dirty="0">
                <a:solidFill>
                  <a:srgbClr val="FF0000"/>
                </a:solidFill>
              </a:rPr>
              <a:t>Lisanelly_2</a:t>
            </a:r>
            <a:r>
              <a:rPr lang="en-GB" dirty="0">
                <a:solidFill>
                  <a:srgbClr val="FF0000"/>
                </a:solidFill>
              </a:rPr>
              <a:t> – 11</a:t>
            </a:r>
            <a:r>
              <a:rPr lang="en-GB" baseline="30000" dirty="0">
                <a:solidFill>
                  <a:srgbClr val="FF0000"/>
                </a:solidFill>
              </a:rPr>
              <a:t>th</a:t>
            </a:r>
            <a:r>
              <a:rPr lang="en-GB" dirty="0">
                <a:solidFill>
                  <a:srgbClr val="FF0000"/>
                </a:solidFill>
              </a:rPr>
              <a:t> in preventable deaths</a:t>
            </a:r>
          </a:p>
          <a:p>
            <a:endParaRPr lang="en-GB" dirty="0">
              <a:solidFill>
                <a:srgbClr val="FF0000"/>
              </a:solidFill>
            </a:endParaRPr>
          </a:p>
          <a:p>
            <a:r>
              <a:rPr lang="en-GB" b="1" u="sng" dirty="0">
                <a:solidFill>
                  <a:srgbClr val="FF0000"/>
                </a:solidFill>
              </a:rPr>
              <a:t>Lisanelly_2</a:t>
            </a:r>
            <a:r>
              <a:rPr lang="en-GB" dirty="0">
                <a:solidFill>
                  <a:srgbClr val="FF0000"/>
                </a:solidFill>
              </a:rPr>
              <a:t> – 14</a:t>
            </a:r>
            <a:r>
              <a:rPr lang="en-GB" baseline="30000" dirty="0">
                <a:solidFill>
                  <a:srgbClr val="FF0000"/>
                </a:solidFill>
              </a:rPr>
              <a:t>th</a:t>
            </a:r>
            <a:r>
              <a:rPr lang="en-GB" dirty="0">
                <a:solidFill>
                  <a:srgbClr val="FF0000"/>
                </a:solidFill>
              </a:rPr>
              <a:t> in mental health indicator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47081B-E62A-4F82-AB5E-B223AC5F87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6455" y="198055"/>
            <a:ext cx="2743200" cy="87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0228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>
            <a:extLst>
              <a:ext uri="{FF2B5EF4-FFF2-40B4-BE49-F238E27FC236}">
                <a16:creationId xmlns:a16="http://schemas.microsoft.com/office/drawing/2014/main" id="{A3377D6C-0913-4892-88F2-5213BD8C3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169375"/>
            <a:ext cx="7886700" cy="854075"/>
          </a:xfrm>
        </p:spPr>
        <p:txBody>
          <a:bodyPr>
            <a:normAutofit/>
          </a:bodyPr>
          <a:lstStyle/>
          <a:p>
            <a:r>
              <a:rPr lang="en-GB" altLang="en-US" b="1" dirty="0">
                <a:solidFill>
                  <a:srgbClr val="7030A0"/>
                </a:solidFill>
              </a:rPr>
              <a:t>Caring responsibilities 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E07FA4B-5D32-41C4-A3C8-BDB2EA54EEAE}"/>
              </a:ext>
            </a:extLst>
          </p:cNvPr>
          <p:cNvSpPr/>
          <p:nvPr/>
        </p:nvSpPr>
        <p:spPr>
          <a:xfrm>
            <a:off x="7248128" y="1268760"/>
            <a:ext cx="2523926" cy="22371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/>
              <a:t>11% of people provide unpaid care </a:t>
            </a:r>
            <a:r>
              <a:rPr lang="en-GB" sz="1400" i="1" dirty="0"/>
              <a:t>Census 2011</a:t>
            </a:r>
            <a:endParaRPr lang="en-GB" sz="14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EC623C0-6694-4FC0-B83C-ECC9A183F77A}"/>
              </a:ext>
            </a:extLst>
          </p:cNvPr>
          <p:cNvSpPr/>
          <p:nvPr/>
        </p:nvSpPr>
        <p:spPr>
          <a:xfrm>
            <a:off x="7392144" y="4077072"/>
            <a:ext cx="2523926" cy="22306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400" b="1" u="sng" dirty="0"/>
              <a:t>Scenario</a:t>
            </a:r>
          </a:p>
          <a:p>
            <a:pPr algn="ctr">
              <a:defRPr/>
            </a:pPr>
            <a:r>
              <a:rPr lang="en-GB" sz="1400" dirty="0"/>
              <a:t>Childcare: £30 per day</a:t>
            </a:r>
          </a:p>
          <a:p>
            <a:pPr algn="ctr">
              <a:defRPr/>
            </a:pPr>
            <a:endParaRPr lang="en-GB" sz="1400" dirty="0"/>
          </a:p>
          <a:p>
            <a:pPr algn="ctr">
              <a:defRPr/>
            </a:pPr>
            <a:r>
              <a:rPr lang="en-GB" sz="1400" dirty="0"/>
              <a:t>Minimum Wage: £50 per day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D9C8A7-B94C-4343-9BC2-330E0045F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6455" y="198055"/>
            <a:ext cx="2743200" cy="8778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ED6185-E30A-4222-8844-6264EB270A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16" t="19451" r="60631" b="33827"/>
          <a:stretch/>
        </p:blipFill>
        <p:spPr>
          <a:xfrm>
            <a:off x="23418" y="1484784"/>
            <a:ext cx="6440524" cy="452577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>
            <a:extLst>
              <a:ext uri="{FF2B5EF4-FFF2-40B4-BE49-F238E27FC236}">
                <a16:creationId xmlns:a16="http://schemas.microsoft.com/office/drawing/2014/main" id="{74BA3A7B-A1FB-41C4-B056-7602D51D2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257218"/>
            <a:ext cx="7886700" cy="854075"/>
          </a:xfrm>
        </p:spPr>
        <p:txBody>
          <a:bodyPr>
            <a:normAutofit/>
          </a:bodyPr>
          <a:lstStyle/>
          <a:p>
            <a:r>
              <a:rPr lang="en-GB" altLang="en-US" b="1" dirty="0">
                <a:solidFill>
                  <a:srgbClr val="7030A0"/>
                </a:solidFill>
              </a:rPr>
              <a:t>Lack of minimum needs</a:t>
            </a:r>
          </a:p>
        </p:txBody>
      </p:sp>
      <p:sp>
        <p:nvSpPr>
          <p:cNvPr id="39939" name="Content Placeholder 2">
            <a:extLst>
              <a:ext uri="{FF2B5EF4-FFF2-40B4-BE49-F238E27FC236}">
                <a16:creationId xmlns:a16="http://schemas.microsoft.com/office/drawing/2014/main" id="{6988E4A3-BD37-452A-AF89-A80EE27837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altLang="en-US"/>
          </a:p>
          <a:p>
            <a:pPr marL="0" indent="0">
              <a:buNone/>
            </a:pPr>
            <a:endParaRPr lang="en-GB" altLang="en-US"/>
          </a:p>
        </p:txBody>
      </p:sp>
      <p:pic>
        <p:nvPicPr>
          <p:cNvPr id="39941" name="Picture 2">
            <a:extLst>
              <a:ext uri="{FF2B5EF4-FFF2-40B4-BE49-F238E27FC236}">
                <a16:creationId xmlns:a16="http://schemas.microsoft.com/office/drawing/2014/main" id="{84186CAF-856A-4764-83A2-247A2C7EFE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1567646"/>
            <a:ext cx="7886700" cy="466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Content Placeholder 3">
            <a:extLst>
              <a:ext uri="{FF2B5EF4-FFF2-40B4-BE49-F238E27FC236}">
                <a16:creationId xmlns:a16="http://schemas.microsoft.com/office/drawing/2014/main" id="{F496ECC0-C390-4A33-BF74-0ADA1D8AC7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0" t="6450" r="66698" b="29695"/>
          <a:stretch>
            <a:fillRect/>
          </a:stretch>
        </p:blipFill>
        <p:spPr bwMode="auto">
          <a:xfrm>
            <a:off x="8743389" y="1412776"/>
            <a:ext cx="3335337" cy="4821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4A9FD0-AD40-44ED-8D21-F28AE1F9E2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6455" y="198055"/>
            <a:ext cx="2743200" cy="87782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>
            <a:extLst>
              <a:ext uri="{FF2B5EF4-FFF2-40B4-BE49-F238E27FC236}">
                <a16:creationId xmlns:a16="http://schemas.microsoft.com/office/drawing/2014/main" id="{062A9C2F-1828-4F85-8A6F-E4CEFEE95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57722"/>
            <a:ext cx="7886700" cy="1325562"/>
          </a:xfrm>
        </p:spPr>
        <p:txBody>
          <a:bodyPr>
            <a:normAutofit/>
          </a:bodyPr>
          <a:lstStyle/>
          <a:p>
            <a:r>
              <a:rPr lang="en-GB" altLang="en-US" b="1" dirty="0">
                <a:solidFill>
                  <a:srgbClr val="7030A0"/>
                </a:solidFill>
              </a:rPr>
              <a:t>Choices and opportunities </a:t>
            </a:r>
          </a:p>
        </p:txBody>
      </p:sp>
      <p:pic>
        <p:nvPicPr>
          <p:cNvPr id="41988" name="Picture 1">
            <a:extLst>
              <a:ext uri="{FF2B5EF4-FFF2-40B4-BE49-F238E27FC236}">
                <a16:creationId xmlns:a16="http://schemas.microsoft.com/office/drawing/2014/main" id="{D2BD8266-3105-4448-8FDD-CD3787D261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8" t="9006" r="69373" b="28172"/>
          <a:stretch>
            <a:fillRect/>
          </a:stretch>
        </p:blipFill>
        <p:spPr bwMode="auto">
          <a:xfrm>
            <a:off x="6526214" y="1690688"/>
            <a:ext cx="3521075" cy="4959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89" name="Content Placeholder 7">
            <a:extLst>
              <a:ext uri="{FF2B5EF4-FFF2-40B4-BE49-F238E27FC236}">
                <a16:creationId xmlns:a16="http://schemas.microsoft.com/office/drawing/2014/main" id="{D190796A-3289-413B-B8BA-38C9E120362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altLang="en-US" u="sng"/>
              <a:t>JRF Report</a:t>
            </a:r>
            <a:endParaRPr lang="en-GB" altLang="en-US" b="1" u="sng"/>
          </a:p>
          <a:p>
            <a:pPr marL="0" indent="0">
              <a:buNone/>
            </a:pPr>
            <a:r>
              <a:rPr lang="en-GB" altLang="en-US" i="1"/>
              <a:t>Does money affect children’s outcomes?</a:t>
            </a:r>
          </a:p>
          <a:p>
            <a:pPr marL="0" indent="0">
              <a:buNone/>
            </a:pPr>
            <a:endParaRPr lang="en-GB" altLang="en-US" i="1"/>
          </a:p>
          <a:p>
            <a:pPr marL="0" indent="0">
              <a:buNone/>
            </a:pPr>
            <a:r>
              <a:rPr lang="en-GB" altLang="en-US"/>
              <a:t>YES!</a:t>
            </a:r>
          </a:p>
          <a:p>
            <a:pPr marL="0" indent="0">
              <a:buNone/>
            </a:pPr>
            <a:endParaRPr lang="en-GB" altLang="en-US"/>
          </a:p>
          <a:p>
            <a:pPr marL="0" indent="0">
              <a:buNone/>
            </a:pPr>
            <a:r>
              <a:rPr lang="en-GB" altLang="en-US"/>
              <a:t>Lower social, economic and health outcomes, simply due to money (controlling for other factors) </a:t>
            </a:r>
          </a:p>
          <a:p>
            <a:pPr marL="0" indent="0">
              <a:buNone/>
            </a:pPr>
            <a:endParaRPr lang="en-GB" altLang="en-US"/>
          </a:p>
          <a:p>
            <a:pPr marL="0" indent="0">
              <a:buNone/>
            </a:pPr>
            <a:r>
              <a:rPr lang="en-GB" altLang="en-US"/>
              <a:t>Longer term = more severe impact</a:t>
            </a:r>
          </a:p>
          <a:p>
            <a:pPr marL="0" indent="0">
              <a:buNone/>
            </a:pPr>
            <a:endParaRPr lang="en-GB" altLang="en-US" i="1"/>
          </a:p>
          <a:p>
            <a:pPr marL="0" indent="0">
              <a:buNone/>
            </a:pPr>
            <a:endParaRPr lang="en-GB" altLang="en-US" i="1"/>
          </a:p>
        </p:txBody>
      </p:sp>
      <p:sp>
        <p:nvSpPr>
          <p:cNvPr id="41990" name="TextBox 8">
            <a:extLst>
              <a:ext uri="{FF2B5EF4-FFF2-40B4-BE49-F238E27FC236}">
                <a16:creationId xmlns:a16="http://schemas.microsoft.com/office/drawing/2014/main" id="{8CF9A281-9A82-4A74-90D1-590F203817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4426" y="4006851"/>
            <a:ext cx="2303463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en-US">
                <a:solidFill>
                  <a:schemeClr val="bg1"/>
                </a:solidFill>
              </a:rPr>
              <a:t>3.4pp more likely to drop out</a:t>
            </a:r>
          </a:p>
          <a:p>
            <a:endParaRPr lang="en-GB" altLang="en-US">
              <a:solidFill>
                <a:schemeClr val="bg1"/>
              </a:solidFill>
            </a:endParaRPr>
          </a:p>
          <a:p>
            <a:r>
              <a:rPr lang="en-GB" altLang="en-US">
                <a:solidFill>
                  <a:schemeClr val="bg1"/>
                </a:solidFill>
              </a:rPr>
              <a:t>5.3pp less likely to graduate</a:t>
            </a:r>
          </a:p>
          <a:p>
            <a:endParaRPr lang="en-GB" altLang="en-US">
              <a:solidFill>
                <a:schemeClr val="bg1"/>
              </a:solidFill>
            </a:endParaRPr>
          </a:p>
          <a:p>
            <a:r>
              <a:rPr lang="en-GB" altLang="en-US">
                <a:solidFill>
                  <a:schemeClr val="bg1"/>
                </a:solidFill>
              </a:rPr>
              <a:t>3.7pp less likely to get First or 2:I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3B1DF4-7CAF-43D7-983E-FAFC313D71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6455" y="198055"/>
            <a:ext cx="2743200" cy="87782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1524007" y="43140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800">
              <a:latin typeface="Arial" panose="020B0604020202020204" pitchFamily="34" charset="0"/>
            </a:endParaRPr>
          </a:p>
        </p:txBody>
      </p:sp>
      <p:sp>
        <p:nvSpPr>
          <p:cNvPr id="6148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1" dirty="0">
                <a:solidFill>
                  <a:srgbClr val="7030A0"/>
                </a:solidFill>
              </a:rPr>
              <a:t>Overview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858219988"/>
              </p:ext>
            </p:extLst>
          </p:nvPr>
        </p:nvGraphicFramePr>
        <p:xfrm>
          <a:off x="479376" y="1628800"/>
          <a:ext cx="7824192" cy="43520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7AFA782D-9432-4768-8411-5DC8FF7F28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6455" y="198055"/>
            <a:ext cx="2743200" cy="87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1136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1524007" y="43140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800">
              <a:latin typeface="Arial" panose="020B0604020202020204" pitchFamily="34" charset="0"/>
            </a:endParaRPr>
          </a:p>
        </p:txBody>
      </p:sp>
      <p:sp>
        <p:nvSpPr>
          <p:cNvPr id="819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1" dirty="0">
                <a:solidFill>
                  <a:srgbClr val="7030A0"/>
                </a:solidFill>
              </a:rPr>
              <a:t>Poverty Analysis: How do we use the data to inform interventions?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4351B3-27B0-4A48-A208-B36E33EEE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6455" y="198055"/>
            <a:ext cx="2743200" cy="87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1248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767408" y="1"/>
            <a:ext cx="8928992" cy="1325563"/>
          </a:xfrm>
        </p:spPr>
        <p:txBody>
          <a:bodyPr/>
          <a:lstStyle/>
          <a:p>
            <a:r>
              <a:rPr lang="en-GB" altLang="en-US" b="1" dirty="0">
                <a:solidFill>
                  <a:srgbClr val="0070C0"/>
                </a:solidFill>
              </a:rPr>
              <a:t>Map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0846" t="12332" r="66256" b="40655"/>
          <a:stretch/>
        </p:blipFill>
        <p:spPr>
          <a:xfrm>
            <a:off x="-1" y="4564"/>
            <a:ext cx="9026477" cy="68534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231517" y="1916838"/>
            <a:ext cx="274095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r>
              <a:rPr lang="en-GB" dirty="0">
                <a:solidFill>
                  <a:srgbClr val="FF0000"/>
                </a:solidFill>
              </a:rPr>
              <a:t>Income deprivation widespread (particularly in South / West Fermanagh) </a:t>
            </a:r>
          </a:p>
          <a:p>
            <a:endParaRPr lang="en-GB" dirty="0"/>
          </a:p>
          <a:p>
            <a:r>
              <a:rPr lang="en-GB" dirty="0">
                <a:solidFill>
                  <a:srgbClr val="7030A0"/>
                </a:solidFill>
              </a:rPr>
              <a:t>Living environment </a:t>
            </a:r>
          </a:p>
          <a:p>
            <a:endParaRPr lang="en-GB" dirty="0"/>
          </a:p>
          <a:p>
            <a:r>
              <a:rPr lang="en-GB" dirty="0">
                <a:solidFill>
                  <a:srgbClr val="00B050"/>
                </a:solidFill>
              </a:rPr>
              <a:t>Health cluster around </a:t>
            </a:r>
            <a:r>
              <a:rPr lang="en-GB" dirty="0" err="1">
                <a:solidFill>
                  <a:srgbClr val="00B050"/>
                </a:solidFill>
              </a:rPr>
              <a:t>Omagh</a:t>
            </a:r>
            <a:endParaRPr lang="en-GB" dirty="0">
              <a:solidFill>
                <a:srgbClr val="00B050"/>
              </a:solidFill>
            </a:endParaRPr>
          </a:p>
          <a:p>
            <a:endParaRPr lang="en-GB" dirty="0"/>
          </a:p>
          <a:p>
            <a:r>
              <a:rPr lang="en-GB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Cluster of crime in Enniskillen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819" y="9947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Map1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C51CE2-0087-4403-A1B9-9EC232B200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6455" y="198055"/>
            <a:ext cx="2743200" cy="87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0573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5918" t="23609" r="34176" b="29722"/>
          <a:stretch/>
        </p:blipFill>
        <p:spPr>
          <a:xfrm>
            <a:off x="0" y="0"/>
            <a:ext cx="781305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819" y="9947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Map 2: Health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45065" y="2132862"/>
            <a:ext cx="386024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/>
              <a:t>Observations / Draft Conclusion</a:t>
            </a:r>
          </a:p>
          <a:p>
            <a:endParaRPr lang="en-GB" b="1" dirty="0"/>
          </a:p>
          <a:p>
            <a:r>
              <a:rPr lang="en-GB" dirty="0" err="1">
                <a:solidFill>
                  <a:srgbClr val="4BFF9C"/>
                </a:solidFill>
              </a:rPr>
              <a:t>Drumnakilly</a:t>
            </a:r>
            <a:r>
              <a:rPr lang="en-GB" dirty="0">
                <a:solidFill>
                  <a:srgbClr val="4BFF9C"/>
                </a:solidFill>
              </a:rPr>
              <a:t> </a:t>
            </a:r>
          </a:p>
          <a:p>
            <a:endParaRPr lang="en-GB" dirty="0">
              <a:solidFill>
                <a:srgbClr val="4BFF9C"/>
              </a:solidFill>
            </a:endParaRPr>
          </a:p>
          <a:p>
            <a:r>
              <a:rPr lang="en-GB" dirty="0" err="1">
                <a:solidFill>
                  <a:srgbClr val="4BFF9C"/>
                </a:solidFill>
              </a:rPr>
              <a:t>Dromore</a:t>
            </a:r>
            <a:endParaRPr lang="en-GB" dirty="0">
              <a:solidFill>
                <a:srgbClr val="4BFF9C"/>
              </a:solidFill>
            </a:endParaRPr>
          </a:p>
          <a:p>
            <a:endParaRPr lang="en-GB" dirty="0">
              <a:solidFill>
                <a:srgbClr val="4BFF9C"/>
              </a:solidFill>
            </a:endParaRPr>
          </a:p>
          <a:p>
            <a:r>
              <a:rPr lang="en-GB" dirty="0" err="1">
                <a:solidFill>
                  <a:srgbClr val="4BFF9C"/>
                </a:solidFill>
              </a:rPr>
              <a:t>Omagh</a:t>
            </a:r>
            <a:r>
              <a:rPr lang="en-GB" dirty="0">
                <a:solidFill>
                  <a:srgbClr val="4BFF9C"/>
                </a:solidFill>
              </a:rPr>
              <a:t> cluster</a:t>
            </a:r>
          </a:p>
          <a:p>
            <a:endParaRPr lang="en-GB" b="1" dirty="0"/>
          </a:p>
          <a:p>
            <a:endParaRPr lang="en-GB" b="1" dirty="0"/>
          </a:p>
          <a:p>
            <a:r>
              <a:rPr lang="en-GB" dirty="0" err="1">
                <a:solidFill>
                  <a:srgbClr val="FF0000"/>
                </a:solidFill>
              </a:rPr>
              <a:t>Lisnaskea</a:t>
            </a:r>
            <a:r>
              <a:rPr lang="en-GB" dirty="0">
                <a:solidFill>
                  <a:srgbClr val="FF0000"/>
                </a:solidFill>
              </a:rPr>
              <a:t> </a:t>
            </a:r>
          </a:p>
          <a:p>
            <a:endParaRPr lang="en-GB" dirty="0">
              <a:solidFill>
                <a:srgbClr val="FF0000"/>
              </a:solidFill>
            </a:endParaRPr>
          </a:p>
          <a:p>
            <a:r>
              <a:rPr lang="en-GB" dirty="0" err="1">
                <a:solidFill>
                  <a:srgbClr val="FF0000"/>
                </a:solidFill>
              </a:rPr>
              <a:t>Newtownbutler</a:t>
            </a:r>
            <a:endParaRPr lang="en-GB" dirty="0">
              <a:solidFill>
                <a:srgbClr val="FF0000"/>
              </a:solidFill>
            </a:endParaRPr>
          </a:p>
          <a:p>
            <a:endParaRPr lang="en-GB" dirty="0">
              <a:solidFill>
                <a:srgbClr val="FF0000"/>
              </a:solidFill>
            </a:endParaRPr>
          </a:p>
          <a:p>
            <a:r>
              <a:rPr lang="en-GB" dirty="0">
                <a:solidFill>
                  <a:srgbClr val="FF0000"/>
                </a:solidFill>
              </a:rPr>
              <a:t>Enniskillen cluster </a:t>
            </a:r>
          </a:p>
          <a:p>
            <a:endParaRPr lang="en-GB" dirty="0">
              <a:solidFill>
                <a:srgbClr val="FF0000"/>
              </a:solidFill>
            </a:endParaRPr>
          </a:p>
          <a:p>
            <a:r>
              <a:rPr lang="en-GB" dirty="0" err="1">
                <a:solidFill>
                  <a:srgbClr val="FF0000"/>
                </a:solidFill>
              </a:rPr>
              <a:t>Fintona</a:t>
            </a:r>
            <a:r>
              <a:rPr lang="en-GB" dirty="0">
                <a:solidFill>
                  <a:srgbClr val="FF0000"/>
                </a:solidFill>
              </a:rPr>
              <a:t> and </a:t>
            </a:r>
            <a:r>
              <a:rPr lang="en-GB" dirty="0" err="1">
                <a:solidFill>
                  <a:srgbClr val="FF0000"/>
                </a:solidFill>
              </a:rPr>
              <a:t>Irvinestown</a:t>
            </a:r>
            <a:r>
              <a:rPr lang="en-GB" dirty="0">
                <a:solidFill>
                  <a:srgbClr val="FF0000"/>
                </a:solidFill>
              </a:rPr>
              <a:t> </a:t>
            </a:r>
          </a:p>
          <a:p>
            <a:endParaRPr lang="en-GB" b="1" dirty="0"/>
          </a:p>
        </p:txBody>
      </p:sp>
      <p:cxnSp>
        <p:nvCxnSpPr>
          <p:cNvPr id="3" name="Straight Arrow Connector 2"/>
          <p:cNvCxnSpPr/>
          <p:nvPr/>
        </p:nvCxnSpPr>
        <p:spPr>
          <a:xfrm flipH="1" flipV="1">
            <a:off x="6312024" y="1844824"/>
            <a:ext cx="1833043" cy="100811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4583832" y="2924944"/>
            <a:ext cx="3561235" cy="5040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endCxn id="13" idx="5"/>
          </p:cNvCxnSpPr>
          <p:nvPr/>
        </p:nvCxnSpPr>
        <p:spPr>
          <a:xfrm flipH="1" flipV="1">
            <a:off x="5774530" y="2264517"/>
            <a:ext cx="2370543" cy="166853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5159896" y="1772816"/>
            <a:ext cx="720080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4655840" y="4797152"/>
            <a:ext cx="3489227" cy="64807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5519936" y="5323520"/>
            <a:ext cx="2625131" cy="76977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3719736" y="4509120"/>
            <a:ext cx="4464496" cy="144016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5375920" y="3272629"/>
            <a:ext cx="2808312" cy="308131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urved Connector 29"/>
          <p:cNvCxnSpPr/>
          <p:nvPr/>
        </p:nvCxnSpPr>
        <p:spPr>
          <a:xfrm rot="10800000">
            <a:off x="3719736" y="3272631"/>
            <a:ext cx="5976664" cy="3081315"/>
          </a:xfrm>
          <a:prstGeom prst="curvedConnector3">
            <a:avLst>
              <a:gd name="adj1" fmla="val 44103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DAA22590-EB4D-41D3-8C2F-5CD8A4B4F6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6455" y="198055"/>
            <a:ext cx="2743200" cy="87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0687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1524007" y="43140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800">
              <a:latin typeface="Arial" panose="020B0604020202020204" pitchFamily="34" charset="0"/>
            </a:endParaRPr>
          </a:p>
        </p:txBody>
      </p:sp>
      <p:sp>
        <p:nvSpPr>
          <p:cNvPr id="819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1" dirty="0">
                <a:solidFill>
                  <a:srgbClr val="7030A0"/>
                </a:solidFill>
              </a:rPr>
              <a:t>Poverty Monitoring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4351B3-27B0-4A48-A208-B36E33EEE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6455" y="198055"/>
            <a:ext cx="2743200" cy="87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221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9D6115D-4871-4129-A93B-9E2960D32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710752"/>
          </a:xfrm>
        </p:spPr>
        <p:txBody>
          <a:bodyPr/>
          <a:lstStyle/>
          <a:p>
            <a:r>
              <a:rPr lang="en-GB" b="1" dirty="0">
                <a:solidFill>
                  <a:srgbClr val="7030A0"/>
                </a:solidFill>
              </a:rPr>
              <a:t>What are we already using?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521F55-C006-41E4-834B-D13DDACBD8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6455" y="198055"/>
            <a:ext cx="2743200" cy="877824"/>
          </a:xfrm>
          <a:prstGeom prst="rect">
            <a:avLst/>
          </a:prstGeom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AA464A7F-AFC8-4D1F-8368-DD0C0F23A1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6" t="9540" r="58025" b="34705"/>
          <a:stretch>
            <a:fillRect/>
          </a:stretch>
        </p:blipFill>
        <p:spPr>
          <a:xfrm>
            <a:off x="263352" y="1269342"/>
            <a:ext cx="4708260" cy="2928022"/>
          </a:xfrm>
          <a:prstGeom prst="rect">
            <a:avLst/>
          </a:prstGeom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BC0764-011B-4F73-B74A-6922C49312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201" t="14060" r="54134" b="16435"/>
          <a:stretch/>
        </p:blipFill>
        <p:spPr>
          <a:xfrm>
            <a:off x="7104112" y="1269342"/>
            <a:ext cx="4669922" cy="31688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A4B4DB-1197-4EBB-84F0-840B0F34F3A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697" t="14060" r="60041" b="55391"/>
          <a:stretch/>
        </p:blipFill>
        <p:spPr>
          <a:xfrm>
            <a:off x="1775520" y="4766362"/>
            <a:ext cx="3419926" cy="16149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AC81EB-0F7A-4458-8AC5-E084F703D3D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113" t="19465" r="71130" b="53594"/>
          <a:stretch/>
        </p:blipFill>
        <p:spPr>
          <a:xfrm>
            <a:off x="6023992" y="4766362"/>
            <a:ext cx="4333011" cy="161496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265758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706EAEC-2F0B-4832-9ADE-2AB6DEA5F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96650"/>
            <a:ext cx="10515600" cy="710752"/>
          </a:xfrm>
        </p:spPr>
        <p:txBody>
          <a:bodyPr/>
          <a:lstStyle/>
          <a:p>
            <a:r>
              <a:rPr lang="en-GB" b="1" dirty="0">
                <a:solidFill>
                  <a:srgbClr val="7030A0"/>
                </a:solidFill>
              </a:rPr>
              <a:t>Further ideas – National Level</a:t>
            </a:r>
          </a:p>
        </p:txBody>
      </p:sp>
      <p:pic>
        <p:nvPicPr>
          <p:cNvPr id="7" name="Content Placeholder 6" descr="A picture containing table&#10;&#10;Description automatically generated">
            <a:extLst>
              <a:ext uri="{FF2B5EF4-FFF2-40B4-BE49-F238E27FC236}">
                <a16:creationId xmlns:a16="http://schemas.microsoft.com/office/drawing/2014/main" id="{3788E81F-D50E-4FB6-AF07-EB72CA729A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213" y="1887111"/>
            <a:ext cx="3850887" cy="3083778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1F3F1E-917E-407F-B98B-BED73EFA45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6455" y="198055"/>
            <a:ext cx="2743200" cy="8778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84E1ED-760E-4FDC-B22B-4A9C17E204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878" t="14060" r="61600" b="8669"/>
          <a:stretch/>
        </p:blipFill>
        <p:spPr>
          <a:xfrm>
            <a:off x="8051956" y="1556792"/>
            <a:ext cx="3413473" cy="46805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EC73739-5541-4D19-B9CC-64714AB835B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469" t="19451" r="62711" b="32030"/>
          <a:stretch/>
        </p:blipFill>
        <p:spPr>
          <a:xfrm>
            <a:off x="263352" y="1560127"/>
            <a:ext cx="4127070" cy="391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5063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706EAEC-2F0B-4832-9ADE-2AB6DEA5F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96650"/>
            <a:ext cx="10515600" cy="710752"/>
          </a:xfrm>
        </p:spPr>
        <p:txBody>
          <a:bodyPr/>
          <a:lstStyle/>
          <a:p>
            <a:r>
              <a:rPr lang="en-GB" b="1" dirty="0">
                <a:solidFill>
                  <a:srgbClr val="7030A0"/>
                </a:solidFill>
              </a:rPr>
              <a:t>Further Ideas – Local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1F3F1E-917E-407F-B98B-BED73EFA45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6455" y="198055"/>
            <a:ext cx="2743200" cy="8778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92E643-D9E2-4BFE-8FED-6833FA49BA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381" t="15857" r="55316" b="23045"/>
          <a:stretch/>
        </p:blipFill>
        <p:spPr>
          <a:xfrm>
            <a:off x="1559496" y="1260545"/>
            <a:ext cx="8594797" cy="55136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22CA56C-9ACF-4F8E-8EC8-0564437F3694}"/>
              </a:ext>
            </a:extLst>
          </p:cNvPr>
          <p:cNvSpPr txBox="1"/>
          <p:nvPr/>
        </p:nvSpPr>
        <p:spPr>
          <a:xfrm>
            <a:off x="4724400" y="849307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/>
              <a:t>Scottish Borders </a:t>
            </a:r>
          </a:p>
        </p:txBody>
      </p:sp>
    </p:spTree>
    <p:extLst>
      <p:ext uri="{BB962C8B-B14F-4D97-AF65-F5344CB8AC3E}">
        <p14:creationId xmlns:p14="http://schemas.microsoft.com/office/powerpoint/2010/main" val="20558370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C0E342E-253A-44E4-A90B-ECA33AB5E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783"/>
            <a:ext cx="10515600" cy="980728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7030A0"/>
                </a:solidFill>
              </a:rPr>
              <a:t>Further Ideas: Cost of living </a:t>
            </a:r>
          </a:p>
        </p:txBody>
      </p:sp>
      <p:pic>
        <p:nvPicPr>
          <p:cNvPr id="12" name="Content Placeholder 11" descr="A close up of a logo&#10;&#10;Description automatically generated">
            <a:extLst>
              <a:ext uri="{FF2B5EF4-FFF2-40B4-BE49-F238E27FC236}">
                <a16:creationId xmlns:a16="http://schemas.microsoft.com/office/drawing/2014/main" id="{4EC2596C-FC59-43D4-9DDB-AE65CFBF122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60" y="2508725"/>
            <a:ext cx="1152128" cy="1152128"/>
          </a:xfrm>
        </p:spPr>
      </p:pic>
      <p:pic>
        <p:nvPicPr>
          <p:cNvPr id="10" name="Content Placeholder 9" descr="A close up of a logo&#10;&#10;Description automatically generated">
            <a:extLst>
              <a:ext uri="{FF2B5EF4-FFF2-40B4-BE49-F238E27FC236}">
                <a16:creationId xmlns:a16="http://schemas.microsoft.com/office/drawing/2014/main" id="{22FD1E8A-EBDB-440C-9A3F-A61A30EE523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4547158"/>
            <a:ext cx="1224136" cy="1224136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122F5F-2AF3-485B-8B3B-E84D8A56AF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6455" y="198055"/>
            <a:ext cx="2743200" cy="87782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1622FB7-8914-42F8-B6C3-60708DCEAFC7}"/>
              </a:ext>
            </a:extLst>
          </p:cNvPr>
          <p:cNvSpPr txBox="1"/>
          <p:nvPr/>
        </p:nvSpPr>
        <p:spPr>
          <a:xfrm>
            <a:off x="1923004" y="2719011"/>
            <a:ext cx="3528392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House purchase: 15% cheaper</a:t>
            </a:r>
          </a:p>
          <a:p>
            <a:r>
              <a:rPr lang="en-GB" dirty="0"/>
              <a:t>House rent: 5% cheaper </a:t>
            </a:r>
          </a:p>
          <a:p>
            <a:r>
              <a:rPr lang="en-GB" sz="1100" dirty="0"/>
              <a:t>Source: Family Resource Survey 2017/18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65642A-FEA3-4367-BD7D-EB97B21A0EB4}"/>
              </a:ext>
            </a:extLst>
          </p:cNvPr>
          <p:cNvSpPr txBox="1"/>
          <p:nvPr/>
        </p:nvSpPr>
        <p:spPr>
          <a:xfrm>
            <a:off x="2063552" y="4005064"/>
            <a:ext cx="352839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Car ownership / access</a:t>
            </a:r>
          </a:p>
          <a:p>
            <a:r>
              <a:rPr lang="en-GB" dirty="0"/>
              <a:t>FO: 89%</a:t>
            </a:r>
          </a:p>
          <a:p>
            <a:r>
              <a:rPr lang="en-GB" dirty="0"/>
              <a:t>NI: 82%</a:t>
            </a:r>
          </a:p>
          <a:p>
            <a:endParaRPr lang="en-GB" dirty="0"/>
          </a:p>
          <a:p>
            <a:r>
              <a:rPr lang="en-GB" dirty="0"/>
              <a:t>Travel to work</a:t>
            </a:r>
          </a:p>
          <a:p>
            <a:r>
              <a:rPr lang="en-GB" dirty="0"/>
              <a:t>FO: 61% drive a car</a:t>
            </a:r>
          </a:p>
          <a:p>
            <a:r>
              <a:rPr lang="en-GB" dirty="0"/>
              <a:t>NI: 58% drive a car</a:t>
            </a:r>
          </a:p>
          <a:p>
            <a:endParaRPr lang="en-GB" dirty="0"/>
          </a:p>
          <a:p>
            <a:r>
              <a:rPr lang="en-GB" sz="1100" dirty="0"/>
              <a:t>Source: Continuous Household Survey &amp; Census 2011</a:t>
            </a:r>
          </a:p>
        </p:txBody>
      </p:sp>
      <p:pic>
        <p:nvPicPr>
          <p:cNvPr id="28" name="Picture 27" descr="A close up of a logo&#10;&#10;Description automatically generated">
            <a:extLst>
              <a:ext uri="{FF2B5EF4-FFF2-40B4-BE49-F238E27FC236}">
                <a16:creationId xmlns:a16="http://schemas.microsoft.com/office/drawing/2014/main" id="{28CF480D-3C1A-4F9E-B152-9E7BA15256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60" y="1256918"/>
            <a:ext cx="980728" cy="98072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B3242DD-638E-41F5-B76D-B2824F37B5B7}"/>
              </a:ext>
            </a:extLst>
          </p:cNvPr>
          <p:cNvSpPr txBox="1"/>
          <p:nvPr/>
        </p:nvSpPr>
        <p:spPr>
          <a:xfrm>
            <a:off x="1923004" y="1462691"/>
            <a:ext cx="32445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12% wage gap</a:t>
            </a:r>
          </a:p>
          <a:p>
            <a:r>
              <a:rPr lang="en-GB" sz="1100" dirty="0"/>
              <a:t>Source: Annual Survey Hours an Earnings</a:t>
            </a:r>
          </a:p>
        </p:txBody>
      </p:sp>
      <p:pic>
        <p:nvPicPr>
          <p:cNvPr id="31" name="Picture 30" descr="A close up of a logo&#10;&#10;Description automatically generated">
            <a:extLst>
              <a:ext uri="{FF2B5EF4-FFF2-40B4-BE49-F238E27FC236}">
                <a16:creationId xmlns:a16="http://schemas.microsoft.com/office/drawing/2014/main" id="{95008C76-CBF6-4623-BAB1-8EC33C9B03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778" y="1387039"/>
            <a:ext cx="1060784" cy="106078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02C7AFE1-9A4E-4EED-98ED-588CD53A6FBA}"/>
              </a:ext>
            </a:extLst>
          </p:cNvPr>
          <p:cNvSpPr txBox="1"/>
          <p:nvPr/>
        </p:nvSpPr>
        <p:spPr>
          <a:xfrm>
            <a:off x="7030390" y="1701625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Broadband and Mobile Phones = same cost</a:t>
            </a:r>
          </a:p>
        </p:txBody>
      </p:sp>
      <p:pic>
        <p:nvPicPr>
          <p:cNvPr id="34" name="Picture 33" descr="A close up of a logo&#10;&#10;Description automatically generated">
            <a:extLst>
              <a:ext uri="{FF2B5EF4-FFF2-40B4-BE49-F238E27FC236}">
                <a16:creationId xmlns:a16="http://schemas.microsoft.com/office/drawing/2014/main" id="{FEE4E130-B14B-4A39-AA90-C32FA30B5E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286" y="3339707"/>
            <a:ext cx="864096" cy="864096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B920D7F9-98BE-4127-AFB2-64645F677E3E}"/>
              </a:ext>
            </a:extLst>
          </p:cNvPr>
          <p:cNvSpPr txBox="1"/>
          <p:nvPr/>
        </p:nvSpPr>
        <p:spPr>
          <a:xfrm>
            <a:off x="7055562" y="3537872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Food = same cost </a:t>
            </a:r>
          </a:p>
        </p:txBody>
      </p:sp>
      <p:pic>
        <p:nvPicPr>
          <p:cNvPr id="37" name="Picture 36" descr="A close up of a logo&#10;&#10;Description automatically generated">
            <a:extLst>
              <a:ext uri="{FF2B5EF4-FFF2-40B4-BE49-F238E27FC236}">
                <a16:creationId xmlns:a16="http://schemas.microsoft.com/office/drawing/2014/main" id="{E958DABE-BDF5-4087-9F25-C4D12252FB7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794" y="5103016"/>
            <a:ext cx="758752" cy="758752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CA6FB766-9227-43C0-95FF-5292D0C6BD2E}"/>
              </a:ext>
            </a:extLst>
          </p:cNvPr>
          <p:cNvSpPr txBox="1"/>
          <p:nvPr/>
        </p:nvSpPr>
        <p:spPr>
          <a:xfrm>
            <a:off x="6943536" y="5159226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Fuel (petrol/diesel and home heating oil) = same cost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4E45D66-E6EC-4E47-BD10-BFC0D0C1406D}"/>
              </a:ext>
            </a:extLst>
          </p:cNvPr>
          <p:cNvSpPr txBox="1"/>
          <p:nvPr/>
        </p:nvSpPr>
        <p:spPr>
          <a:xfrm>
            <a:off x="6240016" y="6185278"/>
            <a:ext cx="53020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Note: Caution should be exercised when using these figures as they are a snapshot in time, sourced from price comparison websites 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AAAB9AF-EB17-4054-B9F0-FC53A96CE960}"/>
              </a:ext>
            </a:extLst>
          </p:cNvPr>
          <p:cNvSpPr/>
          <p:nvPr/>
        </p:nvSpPr>
        <p:spPr>
          <a:xfrm>
            <a:off x="5807968" y="1256918"/>
            <a:ext cx="5904656" cy="5484450"/>
          </a:xfrm>
          <a:custGeom>
            <a:avLst/>
            <a:gdLst>
              <a:gd name="connsiteX0" fmla="*/ 0 w 5904656"/>
              <a:gd name="connsiteY0" fmla="*/ 0 h 5484450"/>
              <a:gd name="connsiteX1" fmla="*/ 472372 w 5904656"/>
              <a:gd name="connsiteY1" fmla="*/ 0 h 5484450"/>
              <a:gd name="connsiteX2" fmla="*/ 1003792 w 5904656"/>
              <a:gd name="connsiteY2" fmla="*/ 0 h 5484450"/>
              <a:gd name="connsiteX3" fmla="*/ 1535211 w 5904656"/>
              <a:gd name="connsiteY3" fmla="*/ 0 h 5484450"/>
              <a:gd name="connsiteX4" fmla="*/ 2007583 w 5904656"/>
              <a:gd name="connsiteY4" fmla="*/ 0 h 5484450"/>
              <a:gd name="connsiteX5" fmla="*/ 2420909 w 5904656"/>
              <a:gd name="connsiteY5" fmla="*/ 0 h 5484450"/>
              <a:gd name="connsiteX6" fmla="*/ 3011375 w 5904656"/>
              <a:gd name="connsiteY6" fmla="*/ 0 h 5484450"/>
              <a:gd name="connsiteX7" fmla="*/ 3601840 w 5904656"/>
              <a:gd name="connsiteY7" fmla="*/ 0 h 5484450"/>
              <a:gd name="connsiteX8" fmla="*/ 4133259 w 5904656"/>
              <a:gd name="connsiteY8" fmla="*/ 0 h 5484450"/>
              <a:gd name="connsiteX9" fmla="*/ 4546585 w 5904656"/>
              <a:gd name="connsiteY9" fmla="*/ 0 h 5484450"/>
              <a:gd name="connsiteX10" fmla="*/ 5078004 w 5904656"/>
              <a:gd name="connsiteY10" fmla="*/ 0 h 5484450"/>
              <a:gd name="connsiteX11" fmla="*/ 5904656 w 5904656"/>
              <a:gd name="connsiteY11" fmla="*/ 0 h 5484450"/>
              <a:gd name="connsiteX12" fmla="*/ 5904656 w 5904656"/>
              <a:gd name="connsiteY12" fmla="*/ 548445 h 5484450"/>
              <a:gd name="connsiteX13" fmla="*/ 5904656 w 5904656"/>
              <a:gd name="connsiteY13" fmla="*/ 1096890 h 5484450"/>
              <a:gd name="connsiteX14" fmla="*/ 5904656 w 5904656"/>
              <a:gd name="connsiteY14" fmla="*/ 1645335 h 5484450"/>
              <a:gd name="connsiteX15" fmla="*/ 5904656 w 5904656"/>
              <a:gd name="connsiteY15" fmla="*/ 2193780 h 5484450"/>
              <a:gd name="connsiteX16" fmla="*/ 5904656 w 5904656"/>
              <a:gd name="connsiteY16" fmla="*/ 2577692 h 5484450"/>
              <a:gd name="connsiteX17" fmla="*/ 5904656 w 5904656"/>
              <a:gd name="connsiteY17" fmla="*/ 3180981 h 5484450"/>
              <a:gd name="connsiteX18" fmla="*/ 5904656 w 5904656"/>
              <a:gd name="connsiteY18" fmla="*/ 3619737 h 5484450"/>
              <a:gd name="connsiteX19" fmla="*/ 5904656 w 5904656"/>
              <a:gd name="connsiteY19" fmla="*/ 4058493 h 5484450"/>
              <a:gd name="connsiteX20" fmla="*/ 5904656 w 5904656"/>
              <a:gd name="connsiteY20" fmla="*/ 4497249 h 5484450"/>
              <a:gd name="connsiteX21" fmla="*/ 5904656 w 5904656"/>
              <a:gd name="connsiteY21" fmla="*/ 4936005 h 5484450"/>
              <a:gd name="connsiteX22" fmla="*/ 5904656 w 5904656"/>
              <a:gd name="connsiteY22" fmla="*/ 5484450 h 5484450"/>
              <a:gd name="connsiteX23" fmla="*/ 5196097 w 5904656"/>
              <a:gd name="connsiteY23" fmla="*/ 5484450 h 5484450"/>
              <a:gd name="connsiteX24" fmla="*/ 4782771 w 5904656"/>
              <a:gd name="connsiteY24" fmla="*/ 5484450 h 5484450"/>
              <a:gd name="connsiteX25" fmla="*/ 4192306 w 5904656"/>
              <a:gd name="connsiteY25" fmla="*/ 5484450 h 5484450"/>
              <a:gd name="connsiteX26" fmla="*/ 3542794 w 5904656"/>
              <a:gd name="connsiteY26" fmla="*/ 5484450 h 5484450"/>
              <a:gd name="connsiteX27" fmla="*/ 2952328 w 5904656"/>
              <a:gd name="connsiteY27" fmla="*/ 5484450 h 5484450"/>
              <a:gd name="connsiteX28" fmla="*/ 2361862 w 5904656"/>
              <a:gd name="connsiteY28" fmla="*/ 5484450 h 5484450"/>
              <a:gd name="connsiteX29" fmla="*/ 1948536 w 5904656"/>
              <a:gd name="connsiteY29" fmla="*/ 5484450 h 5484450"/>
              <a:gd name="connsiteX30" fmla="*/ 1358071 w 5904656"/>
              <a:gd name="connsiteY30" fmla="*/ 5484450 h 5484450"/>
              <a:gd name="connsiteX31" fmla="*/ 649512 w 5904656"/>
              <a:gd name="connsiteY31" fmla="*/ 5484450 h 5484450"/>
              <a:gd name="connsiteX32" fmla="*/ 0 w 5904656"/>
              <a:gd name="connsiteY32" fmla="*/ 5484450 h 5484450"/>
              <a:gd name="connsiteX33" fmla="*/ 0 w 5904656"/>
              <a:gd name="connsiteY33" fmla="*/ 4936005 h 5484450"/>
              <a:gd name="connsiteX34" fmla="*/ 0 w 5904656"/>
              <a:gd name="connsiteY34" fmla="*/ 4332716 h 5484450"/>
              <a:gd name="connsiteX35" fmla="*/ 0 w 5904656"/>
              <a:gd name="connsiteY35" fmla="*/ 3948804 h 5484450"/>
              <a:gd name="connsiteX36" fmla="*/ 0 w 5904656"/>
              <a:gd name="connsiteY36" fmla="*/ 3345515 h 5484450"/>
              <a:gd name="connsiteX37" fmla="*/ 0 w 5904656"/>
              <a:gd name="connsiteY37" fmla="*/ 2687381 h 5484450"/>
              <a:gd name="connsiteX38" fmla="*/ 0 w 5904656"/>
              <a:gd name="connsiteY38" fmla="*/ 2138936 h 5484450"/>
              <a:gd name="connsiteX39" fmla="*/ 0 w 5904656"/>
              <a:gd name="connsiteY39" fmla="*/ 1535646 h 5484450"/>
              <a:gd name="connsiteX40" fmla="*/ 0 w 5904656"/>
              <a:gd name="connsiteY40" fmla="*/ 1042046 h 5484450"/>
              <a:gd name="connsiteX41" fmla="*/ 0 w 5904656"/>
              <a:gd name="connsiteY41" fmla="*/ 0 h 5484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5904656" h="5484450" extrusionOk="0">
                <a:moveTo>
                  <a:pt x="0" y="0"/>
                </a:moveTo>
                <a:cubicBezTo>
                  <a:pt x="109507" y="-29303"/>
                  <a:pt x="266207" y="5247"/>
                  <a:pt x="472372" y="0"/>
                </a:cubicBezTo>
                <a:cubicBezTo>
                  <a:pt x="678537" y="-5247"/>
                  <a:pt x="782235" y="62088"/>
                  <a:pt x="1003792" y="0"/>
                </a:cubicBezTo>
                <a:cubicBezTo>
                  <a:pt x="1225349" y="-62088"/>
                  <a:pt x="1391965" y="60440"/>
                  <a:pt x="1535211" y="0"/>
                </a:cubicBezTo>
                <a:cubicBezTo>
                  <a:pt x="1678457" y="-60440"/>
                  <a:pt x="1873575" y="1098"/>
                  <a:pt x="2007583" y="0"/>
                </a:cubicBezTo>
                <a:cubicBezTo>
                  <a:pt x="2141591" y="-1098"/>
                  <a:pt x="2281351" y="29783"/>
                  <a:pt x="2420909" y="0"/>
                </a:cubicBezTo>
                <a:cubicBezTo>
                  <a:pt x="2560467" y="-29783"/>
                  <a:pt x="2812573" y="31911"/>
                  <a:pt x="3011375" y="0"/>
                </a:cubicBezTo>
                <a:cubicBezTo>
                  <a:pt x="3210177" y="-31911"/>
                  <a:pt x="3478898" y="37881"/>
                  <a:pt x="3601840" y="0"/>
                </a:cubicBezTo>
                <a:cubicBezTo>
                  <a:pt x="3724783" y="-37881"/>
                  <a:pt x="3963278" y="24220"/>
                  <a:pt x="4133259" y="0"/>
                </a:cubicBezTo>
                <a:cubicBezTo>
                  <a:pt x="4303240" y="-24220"/>
                  <a:pt x="4351393" y="16968"/>
                  <a:pt x="4546585" y="0"/>
                </a:cubicBezTo>
                <a:cubicBezTo>
                  <a:pt x="4741777" y="-16968"/>
                  <a:pt x="4967310" y="21433"/>
                  <a:pt x="5078004" y="0"/>
                </a:cubicBezTo>
                <a:cubicBezTo>
                  <a:pt x="5188698" y="-21433"/>
                  <a:pt x="5594270" y="61144"/>
                  <a:pt x="5904656" y="0"/>
                </a:cubicBezTo>
                <a:cubicBezTo>
                  <a:pt x="5938625" y="185383"/>
                  <a:pt x="5847071" y="326123"/>
                  <a:pt x="5904656" y="548445"/>
                </a:cubicBezTo>
                <a:cubicBezTo>
                  <a:pt x="5962241" y="770768"/>
                  <a:pt x="5903668" y="883500"/>
                  <a:pt x="5904656" y="1096890"/>
                </a:cubicBezTo>
                <a:cubicBezTo>
                  <a:pt x="5905644" y="1310280"/>
                  <a:pt x="5903352" y="1389196"/>
                  <a:pt x="5904656" y="1645335"/>
                </a:cubicBezTo>
                <a:cubicBezTo>
                  <a:pt x="5905960" y="1901475"/>
                  <a:pt x="5867604" y="1936246"/>
                  <a:pt x="5904656" y="2193780"/>
                </a:cubicBezTo>
                <a:cubicBezTo>
                  <a:pt x="5941708" y="2451315"/>
                  <a:pt x="5875639" y="2482042"/>
                  <a:pt x="5904656" y="2577692"/>
                </a:cubicBezTo>
                <a:cubicBezTo>
                  <a:pt x="5933673" y="2673342"/>
                  <a:pt x="5868206" y="2935787"/>
                  <a:pt x="5904656" y="3180981"/>
                </a:cubicBezTo>
                <a:cubicBezTo>
                  <a:pt x="5941106" y="3426175"/>
                  <a:pt x="5871345" y="3463240"/>
                  <a:pt x="5904656" y="3619737"/>
                </a:cubicBezTo>
                <a:cubicBezTo>
                  <a:pt x="5937967" y="3776234"/>
                  <a:pt x="5886285" y="3902768"/>
                  <a:pt x="5904656" y="4058493"/>
                </a:cubicBezTo>
                <a:cubicBezTo>
                  <a:pt x="5923027" y="4214218"/>
                  <a:pt x="5874698" y="4402725"/>
                  <a:pt x="5904656" y="4497249"/>
                </a:cubicBezTo>
                <a:cubicBezTo>
                  <a:pt x="5934614" y="4591773"/>
                  <a:pt x="5855310" y="4800217"/>
                  <a:pt x="5904656" y="4936005"/>
                </a:cubicBezTo>
                <a:cubicBezTo>
                  <a:pt x="5954002" y="5071793"/>
                  <a:pt x="5889649" y="5300537"/>
                  <a:pt x="5904656" y="5484450"/>
                </a:cubicBezTo>
                <a:cubicBezTo>
                  <a:pt x="5709383" y="5508406"/>
                  <a:pt x="5474696" y="5472710"/>
                  <a:pt x="5196097" y="5484450"/>
                </a:cubicBezTo>
                <a:cubicBezTo>
                  <a:pt x="4917498" y="5496190"/>
                  <a:pt x="4985485" y="5435734"/>
                  <a:pt x="4782771" y="5484450"/>
                </a:cubicBezTo>
                <a:cubicBezTo>
                  <a:pt x="4580057" y="5533166"/>
                  <a:pt x="4364528" y="5452254"/>
                  <a:pt x="4192306" y="5484450"/>
                </a:cubicBezTo>
                <a:cubicBezTo>
                  <a:pt x="4020084" y="5516646"/>
                  <a:pt x="3738563" y="5434233"/>
                  <a:pt x="3542794" y="5484450"/>
                </a:cubicBezTo>
                <a:cubicBezTo>
                  <a:pt x="3347025" y="5534667"/>
                  <a:pt x="3098684" y="5480770"/>
                  <a:pt x="2952328" y="5484450"/>
                </a:cubicBezTo>
                <a:cubicBezTo>
                  <a:pt x="2805972" y="5488130"/>
                  <a:pt x="2542469" y="5419885"/>
                  <a:pt x="2361862" y="5484450"/>
                </a:cubicBezTo>
                <a:cubicBezTo>
                  <a:pt x="2181255" y="5549015"/>
                  <a:pt x="2102636" y="5479664"/>
                  <a:pt x="1948536" y="5484450"/>
                </a:cubicBezTo>
                <a:cubicBezTo>
                  <a:pt x="1794436" y="5489236"/>
                  <a:pt x="1602679" y="5482973"/>
                  <a:pt x="1358071" y="5484450"/>
                </a:cubicBezTo>
                <a:cubicBezTo>
                  <a:pt x="1113463" y="5485927"/>
                  <a:pt x="815244" y="5431456"/>
                  <a:pt x="649512" y="5484450"/>
                </a:cubicBezTo>
                <a:cubicBezTo>
                  <a:pt x="483780" y="5537444"/>
                  <a:pt x="258415" y="5435595"/>
                  <a:pt x="0" y="5484450"/>
                </a:cubicBezTo>
                <a:cubicBezTo>
                  <a:pt x="-31646" y="5369962"/>
                  <a:pt x="8131" y="5097843"/>
                  <a:pt x="0" y="4936005"/>
                </a:cubicBezTo>
                <a:cubicBezTo>
                  <a:pt x="-8131" y="4774167"/>
                  <a:pt x="28126" y="4567440"/>
                  <a:pt x="0" y="4332716"/>
                </a:cubicBezTo>
                <a:cubicBezTo>
                  <a:pt x="-28126" y="4097992"/>
                  <a:pt x="22872" y="4134815"/>
                  <a:pt x="0" y="3948804"/>
                </a:cubicBezTo>
                <a:cubicBezTo>
                  <a:pt x="-22872" y="3762793"/>
                  <a:pt x="70749" y="3581887"/>
                  <a:pt x="0" y="3345515"/>
                </a:cubicBezTo>
                <a:cubicBezTo>
                  <a:pt x="-70749" y="3109143"/>
                  <a:pt x="24985" y="2891701"/>
                  <a:pt x="0" y="2687381"/>
                </a:cubicBezTo>
                <a:cubicBezTo>
                  <a:pt x="-24985" y="2483061"/>
                  <a:pt x="50158" y="2277375"/>
                  <a:pt x="0" y="2138936"/>
                </a:cubicBezTo>
                <a:cubicBezTo>
                  <a:pt x="-50158" y="2000497"/>
                  <a:pt x="29363" y="1745759"/>
                  <a:pt x="0" y="1535646"/>
                </a:cubicBezTo>
                <a:cubicBezTo>
                  <a:pt x="-29363" y="1325533"/>
                  <a:pt x="3585" y="1248412"/>
                  <a:pt x="0" y="1042046"/>
                </a:cubicBezTo>
                <a:cubicBezTo>
                  <a:pt x="-3585" y="835680"/>
                  <a:pt x="38789" y="460534"/>
                  <a:pt x="0" y="0"/>
                </a:cubicBezTo>
                <a:close/>
              </a:path>
            </a:pathLst>
          </a:custGeom>
          <a:noFill/>
          <a:ln>
            <a:extLst>
              <a:ext uri="{C807C97D-BFC1-408E-A445-0C87EB9F89A2}">
                <ask:lineSketchStyleProps xmlns:ask="http://schemas.microsoft.com/office/drawing/2018/sketchyshapes" sd="8251178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10070EC-FFA5-462A-A32B-F862D1EC271F}"/>
              </a:ext>
            </a:extLst>
          </p:cNvPr>
          <p:cNvSpPr/>
          <p:nvPr/>
        </p:nvSpPr>
        <p:spPr>
          <a:xfrm>
            <a:off x="351920" y="1274971"/>
            <a:ext cx="5022187" cy="548445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AF2DD37-4810-4C07-9F8F-9B173B257043}"/>
              </a:ext>
            </a:extLst>
          </p:cNvPr>
          <p:cNvSpPr txBox="1"/>
          <p:nvPr/>
        </p:nvSpPr>
        <p:spPr>
          <a:xfrm>
            <a:off x="838200" y="679919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7030A0"/>
                </a:solidFill>
              </a:rPr>
              <a:t>Is there a ‘rural premium’?</a:t>
            </a:r>
          </a:p>
        </p:txBody>
      </p:sp>
    </p:spTree>
    <p:extLst>
      <p:ext uri="{BB962C8B-B14F-4D97-AF65-F5344CB8AC3E}">
        <p14:creationId xmlns:p14="http://schemas.microsoft.com/office/powerpoint/2010/main" val="10549652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BB92B-EF82-4DC7-B60F-2B9707043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210" y="18255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7030A0"/>
                </a:solidFill>
              </a:rPr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4EF572-A63B-4C68-B494-B523B46C0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00808"/>
            <a:ext cx="10515600" cy="4351338"/>
          </a:xfrm>
        </p:spPr>
        <p:txBody>
          <a:bodyPr>
            <a:normAutofit fontScale="77500" lnSpcReduction="20000"/>
          </a:bodyPr>
          <a:lstStyle/>
          <a:p>
            <a:r>
              <a:rPr lang="en-GB" altLang="en-US" dirty="0"/>
              <a:t>Poverty, in statistical terms, is an income based issue </a:t>
            </a:r>
          </a:p>
          <a:p>
            <a:endParaRPr lang="en-GB" altLang="en-US" dirty="0"/>
          </a:p>
          <a:p>
            <a:r>
              <a:rPr lang="en-GB" altLang="en-US" dirty="0"/>
              <a:t>Raising income for those in poverty is a large, complex, long term task</a:t>
            </a:r>
          </a:p>
          <a:p>
            <a:endParaRPr lang="en-GB" altLang="en-US" dirty="0"/>
          </a:p>
          <a:p>
            <a:r>
              <a:rPr lang="en-GB" altLang="en-US" dirty="0"/>
              <a:t>Efforts can be made at drivers (food poverty, fuel poverty etc) but results unlikely to show at indicator level in the short term</a:t>
            </a:r>
          </a:p>
          <a:p>
            <a:endParaRPr lang="en-GB" altLang="en-US" dirty="0"/>
          </a:p>
          <a:p>
            <a:r>
              <a:rPr lang="en-GB" altLang="en-US" dirty="0"/>
              <a:t>Use data to find areas / cohorts of people most in need, and what it is they ‘need’ most</a:t>
            </a:r>
          </a:p>
          <a:p>
            <a:endParaRPr lang="en-GB" altLang="en-US" dirty="0"/>
          </a:p>
          <a:p>
            <a:r>
              <a:rPr lang="en-GB" altLang="en-US" dirty="0"/>
              <a:t>Building a more comprehensive database, using local ‘action level’ data is vital</a:t>
            </a:r>
          </a:p>
          <a:p>
            <a:endParaRPr lang="en-GB" altLang="en-US" dirty="0"/>
          </a:p>
          <a:p>
            <a:r>
              <a:rPr lang="en-GB" altLang="en-US" dirty="0"/>
              <a:t>Keen to have conversations about data ideas to enhance understanding (and timeliness) </a:t>
            </a:r>
          </a:p>
          <a:p>
            <a:pPr marL="0" indent="0">
              <a:buNone/>
            </a:pPr>
            <a:endParaRPr lang="en-GB" altLang="en-US" dirty="0"/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59900A-5D9B-470D-BFB6-084AB7B0E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6455" y="198055"/>
            <a:ext cx="2743200" cy="87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327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1524007" y="43140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800">
              <a:latin typeface="Arial" panose="020B0604020202020204" pitchFamily="34" charset="0"/>
            </a:endParaRPr>
          </a:p>
        </p:txBody>
      </p:sp>
      <p:sp>
        <p:nvSpPr>
          <p:cNvPr id="819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1" dirty="0">
                <a:solidFill>
                  <a:srgbClr val="7030A0"/>
                </a:solidFill>
              </a:rPr>
              <a:t>The local overview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4351B3-27B0-4A48-A208-B36E33EEE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6455" y="198055"/>
            <a:ext cx="2743200" cy="87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8147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199" y="0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7030A0"/>
                </a:solidFill>
              </a:rPr>
              <a:t>Northern Ireland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C28F70-115B-4FE7-9122-DD9799C73D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6455" y="198055"/>
            <a:ext cx="2743200" cy="877824"/>
          </a:xfrm>
          <a:prstGeom prst="rect">
            <a:avLst/>
          </a:prstGeom>
        </p:spPr>
      </p:pic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3414AD29-F5FC-46A4-A5E3-71F6B4EE84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746376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7CC28D56-B227-4850-A705-5A5BD4768E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609091"/>
            <a:ext cx="8250056" cy="618754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199" y="0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7030A0"/>
                </a:solidFill>
              </a:rPr>
              <a:t>Fermanagh and Omagh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C28F70-115B-4FE7-9122-DD9799C73D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6455" y="198055"/>
            <a:ext cx="2743200" cy="87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1710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1524007" y="43140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800">
              <a:latin typeface="Arial" panose="020B0604020202020204" pitchFamily="34" charset="0"/>
            </a:endParaRPr>
          </a:p>
        </p:txBody>
      </p:sp>
      <p:sp>
        <p:nvSpPr>
          <p:cNvPr id="819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1" dirty="0">
                <a:solidFill>
                  <a:srgbClr val="7030A0"/>
                </a:solidFill>
              </a:rPr>
              <a:t>Poverty Measurement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4351B3-27B0-4A48-A208-B36E33EEE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6455" y="198055"/>
            <a:ext cx="2743200" cy="87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6472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1524007" y="43140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800">
              <a:latin typeface="Arial" panose="020B0604020202020204" pitchFamily="34" charset="0"/>
            </a:endParaRPr>
          </a:p>
        </p:txBody>
      </p:sp>
      <p:sp>
        <p:nvSpPr>
          <p:cNvPr id="10244" name="Title 2"/>
          <p:cNvSpPr>
            <a:spLocks noGrp="1"/>
          </p:cNvSpPr>
          <p:nvPr>
            <p:ph type="title"/>
          </p:nvPr>
        </p:nvSpPr>
        <p:spPr>
          <a:xfrm>
            <a:off x="767408" y="1"/>
            <a:ext cx="10515600" cy="1325563"/>
          </a:xfrm>
        </p:spPr>
        <p:txBody>
          <a:bodyPr/>
          <a:lstStyle/>
          <a:p>
            <a:r>
              <a:rPr lang="en-GB" altLang="en-US" b="1" dirty="0">
                <a:solidFill>
                  <a:srgbClr val="7030A0"/>
                </a:solidFill>
              </a:rPr>
              <a:t>Definition of poverty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fontAlgn="t">
              <a:buNone/>
              <a:defRPr/>
            </a:pPr>
            <a:r>
              <a:rPr lang="en-GB" b="1" dirty="0"/>
              <a:t>Relative Poverty</a:t>
            </a:r>
            <a:endParaRPr lang="en-GB" dirty="0"/>
          </a:p>
          <a:p>
            <a:pPr eaLnBrk="1" fontAlgn="t" hangingPunct="1">
              <a:defRPr/>
            </a:pPr>
            <a:r>
              <a:rPr lang="en-GB" b="1" u="sng" dirty="0">
                <a:solidFill>
                  <a:srgbClr val="FF0000"/>
                </a:solidFill>
              </a:rPr>
              <a:t>Equivalised</a:t>
            </a:r>
            <a:r>
              <a:rPr lang="en-GB" dirty="0"/>
              <a:t> Household income &lt; 60% of UK average income (in the year in question)</a:t>
            </a:r>
          </a:p>
          <a:p>
            <a:pPr eaLnBrk="1" fontAlgn="auto" hangingPunct="1">
              <a:defRPr/>
            </a:pPr>
            <a:r>
              <a:rPr lang="en-GB" dirty="0"/>
              <a:t>Whether the poorest are seeing their incomes rise in real terms </a:t>
            </a:r>
          </a:p>
          <a:p>
            <a:pPr eaLnBrk="1" fontAlgn="auto" hangingPunct="1">
              <a:defRPr/>
            </a:pPr>
            <a:endParaRPr lang="en-GB" b="1" dirty="0"/>
          </a:p>
          <a:p>
            <a:pPr marL="0" indent="0">
              <a:buNone/>
              <a:defRPr/>
            </a:pPr>
            <a:r>
              <a:rPr lang="en-GB" b="1" dirty="0"/>
              <a:t>Absolute  Poverty</a:t>
            </a:r>
            <a:endParaRPr lang="en-GB" dirty="0"/>
          </a:p>
          <a:p>
            <a:pPr eaLnBrk="1" fontAlgn="t" hangingPunct="1">
              <a:defRPr/>
            </a:pPr>
            <a:r>
              <a:rPr lang="en-GB" b="1" u="sng" dirty="0">
                <a:solidFill>
                  <a:srgbClr val="FF0000"/>
                </a:solidFill>
              </a:rPr>
              <a:t>Equivalised</a:t>
            </a:r>
            <a:r>
              <a:rPr lang="en-GB" dirty="0"/>
              <a:t> household income &lt; 60% of the UK average household income in 2010-11 (adjusted for inflation)</a:t>
            </a:r>
          </a:p>
          <a:p>
            <a:pPr eaLnBrk="1" fontAlgn="auto" hangingPunct="1">
              <a:defRPr/>
            </a:pPr>
            <a:r>
              <a:rPr lang="en-GB" dirty="0"/>
              <a:t>Whether the poorest are keeping pace with the growth of incomes in the economy as a whole </a:t>
            </a:r>
          </a:p>
          <a:p>
            <a:pPr marL="0" indent="0">
              <a:buNone/>
              <a:defRPr/>
            </a:pP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32EAF3-9AB4-40B3-815A-7337D70EE4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6455" y="198055"/>
            <a:ext cx="2743200" cy="87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3949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1524007" y="43140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800">
              <a:latin typeface="Arial" panose="020B0604020202020204" pitchFamily="34" charset="0"/>
            </a:endParaRPr>
          </a:p>
        </p:txBody>
      </p:sp>
      <p:sp>
        <p:nvSpPr>
          <p:cNvPr id="14340" name="Title 2"/>
          <p:cNvSpPr>
            <a:spLocks noGrp="1"/>
          </p:cNvSpPr>
          <p:nvPr>
            <p:ph type="title"/>
          </p:nvPr>
        </p:nvSpPr>
        <p:spPr>
          <a:xfrm>
            <a:off x="838200" y="1"/>
            <a:ext cx="8298255" cy="1325563"/>
          </a:xfrm>
        </p:spPr>
        <p:txBody>
          <a:bodyPr/>
          <a:lstStyle/>
          <a:p>
            <a:r>
              <a:rPr lang="en-GB" altLang="en-US" b="1" dirty="0">
                <a:solidFill>
                  <a:srgbClr val="7030A0"/>
                </a:solidFill>
              </a:rPr>
              <a:t>What does that look like in Fermanagh and Omagh…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03590E-7747-4921-AC90-3CB4A97505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6455" y="198055"/>
            <a:ext cx="2743200" cy="877824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674A6DF-26C3-4D20-943C-C3A14B27B3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45388" y="1143419"/>
            <a:ext cx="8691067" cy="52912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CC15A0-F07A-4162-8AEB-28D60136215F}"/>
              </a:ext>
            </a:extLst>
          </p:cNvPr>
          <p:cNvSpPr txBox="1"/>
          <p:nvPr/>
        </p:nvSpPr>
        <p:spPr>
          <a:xfrm>
            <a:off x="9287367" y="3140968"/>
            <a:ext cx="2592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Note: It doesn’t feel like this on the ground…</a:t>
            </a:r>
          </a:p>
        </p:txBody>
      </p:sp>
    </p:spTree>
    <p:extLst>
      <p:ext uri="{BB962C8B-B14F-4D97-AF65-F5344CB8AC3E}">
        <p14:creationId xmlns:p14="http://schemas.microsoft.com/office/powerpoint/2010/main" val="11007225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325563"/>
          </a:xfrm>
        </p:spPr>
        <p:txBody>
          <a:bodyPr/>
          <a:lstStyle/>
          <a:p>
            <a:r>
              <a:rPr lang="en-GB" altLang="en-US" b="1" dirty="0">
                <a:solidFill>
                  <a:srgbClr val="7030A0"/>
                </a:solidFill>
              </a:rPr>
              <a:t>…and in the NI context?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47707C-E217-47F2-9E4E-210AB0596F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6455" y="198055"/>
            <a:ext cx="2743200" cy="877824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0FEB148-787D-4FF6-AB89-6E2CDC2DA6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559496" y="1273933"/>
            <a:ext cx="8880016" cy="525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260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</TotalTime>
  <Words>803</Words>
  <Application>Microsoft Office PowerPoint</Application>
  <PresentationFormat>Widescreen</PresentationFormat>
  <Paragraphs>196</Paragraphs>
  <Slides>28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Tw Cen MT</vt:lpstr>
      <vt:lpstr>Office Theme</vt:lpstr>
      <vt:lpstr>Poverty: What’s the local story?</vt:lpstr>
      <vt:lpstr>Overview</vt:lpstr>
      <vt:lpstr>The local overview</vt:lpstr>
      <vt:lpstr>Northern Ireland </vt:lpstr>
      <vt:lpstr>Fermanagh and Omagh</vt:lpstr>
      <vt:lpstr>Poverty Measurement</vt:lpstr>
      <vt:lpstr>Definition of poverty </vt:lpstr>
      <vt:lpstr>What does that look like in Fermanagh and Omagh…</vt:lpstr>
      <vt:lpstr>…and in the NI context? </vt:lpstr>
      <vt:lpstr>Poverty Analysis</vt:lpstr>
      <vt:lpstr>Poverty – a circle of drivers and symptoms</vt:lpstr>
      <vt:lpstr>What do we know about income? It’s not the same for everyone</vt:lpstr>
      <vt:lpstr>Education / Skills / Training</vt:lpstr>
      <vt:lpstr>Special Educational Needs in schools</vt:lpstr>
      <vt:lpstr>Health and Wellbeing </vt:lpstr>
      <vt:lpstr>Health and Wellbeing - within Fermanagh and Omagh</vt:lpstr>
      <vt:lpstr>Caring responsibilities </vt:lpstr>
      <vt:lpstr>Lack of minimum needs</vt:lpstr>
      <vt:lpstr>Choices and opportunities </vt:lpstr>
      <vt:lpstr>Poverty Analysis: How do we use the data to inform interventions?</vt:lpstr>
      <vt:lpstr>Map</vt:lpstr>
      <vt:lpstr>PowerPoint Presentation</vt:lpstr>
      <vt:lpstr>Poverty Monitoring</vt:lpstr>
      <vt:lpstr>What are we already using?</vt:lpstr>
      <vt:lpstr>Further ideas – National Level</vt:lpstr>
      <vt:lpstr>Further Ideas – Local Level</vt:lpstr>
      <vt:lpstr>Further Ideas: Cost of living 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Poverty: What’s the local story?</dc:title>
  <dc:creator>Alan Mitchell</dc:creator>
  <cp:lastModifiedBy>Valene McCaughey</cp:lastModifiedBy>
  <cp:revision>29</cp:revision>
  <cp:lastPrinted>2020-02-26T13:22:17Z</cp:lastPrinted>
  <dcterms:created xsi:type="dcterms:W3CDTF">2020-02-18T12:08:25Z</dcterms:created>
  <dcterms:modified xsi:type="dcterms:W3CDTF">2020-02-26T13:22:18Z</dcterms:modified>
</cp:coreProperties>
</file>