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91" r:id="rId4"/>
    <p:sldId id="271" r:id="rId5"/>
    <p:sldId id="292" r:id="rId6"/>
    <p:sldId id="293" r:id="rId7"/>
    <p:sldId id="285" r:id="rId8"/>
    <p:sldId id="286" r:id="rId9"/>
    <p:sldId id="287" r:id="rId10"/>
    <p:sldId id="288" r:id="rId11"/>
    <p:sldId id="281" r:id="rId12"/>
    <p:sldId id="272" r:id="rId13"/>
    <p:sldId id="267" r:id="rId14"/>
    <p:sldId id="280" r:id="rId15"/>
    <p:sldId id="283" r:id="rId16"/>
    <p:sldId id="282" r:id="rId17"/>
    <p:sldId id="284" r:id="rId18"/>
    <p:sldId id="289" r:id="rId19"/>
    <p:sldId id="294" r:id="rId20"/>
    <p:sldId id="295"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67864" autoAdjust="0"/>
  </p:normalViewPr>
  <p:slideViewPr>
    <p:cSldViewPr>
      <p:cViewPr varScale="1">
        <p:scale>
          <a:sx n="51" d="100"/>
          <a:sy n="51" d="100"/>
        </p:scale>
        <p:origin x="21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Fuel Poverty in the UK</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Northern Ireland</c:v>
                </c:pt>
                <c:pt idx="1">
                  <c:v>England</c:v>
                </c:pt>
                <c:pt idx="2">
                  <c:v>Scotland</c:v>
                </c:pt>
                <c:pt idx="3">
                  <c:v>Wales</c:v>
                </c:pt>
              </c:strCache>
            </c:strRef>
          </c:cat>
          <c:val>
            <c:numRef>
              <c:f>Sheet1!$B$2:$B$5</c:f>
              <c:numCache>
                <c:formatCode>0.00%</c:formatCode>
                <c:ptCount val="4"/>
                <c:pt idx="0">
                  <c:v>0.215</c:v>
                </c:pt>
                <c:pt idx="1">
                  <c:v>0.104</c:v>
                </c:pt>
                <c:pt idx="2">
                  <c:v>0.26500000000000001</c:v>
                </c:pt>
                <c:pt idx="3">
                  <c:v>0.23</c:v>
                </c:pt>
              </c:numCache>
            </c:numRef>
          </c:val>
          <c:extLst>
            <c:ext xmlns:c16="http://schemas.microsoft.com/office/drawing/2014/chart" uri="{C3380CC4-5D6E-409C-BE32-E72D297353CC}">
              <c16:uniqueId val="{00000000-43E4-40A2-B7BF-F30C84081B9F}"/>
            </c:ext>
          </c:extLst>
        </c:ser>
        <c:ser>
          <c:idx val="1"/>
          <c:order val="1"/>
          <c:tx>
            <c:strRef>
              <c:f>Sheet1!$C$1</c:f>
              <c:strCache>
                <c:ptCount val="1"/>
                <c:pt idx="0">
                  <c:v>Column1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Northern Ireland</c:v>
                </c:pt>
                <c:pt idx="1">
                  <c:v>England</c:v>
                </c:pt>
                <c:pt idx="2">
                  <c:v>Scotland</c:v>
                </c:pt>
                <c:pt idx="3">
                  <c:v>Wales</c:v>
                </c:pt>
              </c:strCache>
            </c:strRef>
          </c:cat>
          <c:val>
            <c:numRef>
              <c:f>Sheet1!$C$2:$C$5</c:f>
              <c:numCache>
                <c:formatCode>General</c:formatCode>
                <c:ptCount val="4"/>
              </c:numCache>
            </c:numRef>
          </c:val>
          <c:extLst>
            <c:ext xmlns:c16="http://schemas.microsoft.com/office/drawing/2014/chart" uri="{C3380CC4-5D6E-409C-BE32-E72D297353CC}">
              <c16:uniqueId val="{00000001-43E4-40A2-B7BF-F30C84081B9F}"/>
            </c:ext>
          </c:extLst>
        </c:ser>
        <c:ser>
          <c:idx val="2"/>
          <c:order val="2"/>
          <c:tx>
            <c:strRef>
              <c:f>Sheet1!$D$1</c:f>
              <c:strCache>
                <c:ptCount val="1"/>
                <c:pt idx="0">
                  <c:v>Series 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Northern Ireland</c:v>
                </c:pt>
                <c:pt idx="1">
                  <c:v>England</c:v>
                </c:pt>
                <c:pt idx="2">
                  <c:v>Scotland</c:v>
                </c:pt>
                <c:pt idx="3">
                  <c:v>Wales</c:v>
                </c:pt>
              </c:strCache>
            </c:strRef>
          </c:cat>
          <c:val>
            <c:numRef>
              <c:f>Sheet1!$D$2:$D$5</c:f>
              <c:numCache>
                <c:formatCode>General</c:formatCode>
                <c:ptCount val="4"/>
              </c:numCache>
            </c:numRef>
          </c:val>
          <c:extLst>
            <c:ext xmlns:c16="http://schemas.microsoft.com/office/drawing/2014/chart" uri="{C3380CC4-5D6E-409C-BE32-E72D297353CC}">
              <c16:uniqueId val="{00000002-43E4-40A2-B7BF-F30C84081B9F}"/>
            </c:ext>
          </c:extLst>
        </c:ser>
        <c:dLbls>
          <c:dLblPos val="ctr"/>
          <c:showLegendKey val="0"/>
          <c:showVal val="1"/>
          <c:showCatName val="0"/>
          <c:showSerName val="0"/>
          <c:showPercent val="0"/>
          <c:showBubbleSize val="0"/>
        </c:dLbls>
        <c:gapWidth val="150"/>
        <c:overlap val="100"/>
        <c:axId val="453022088"/>
        <c:axId val="453020128"/>
      </c:barChart>
      <c:catAx>
        <c:axId val="4530220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53020128"/>
        <c:crosses val="autoZero"/>
        <c:auto val="1"/>
        <c:lblAlgn val="ctr"/>
        <c:lblOffset val="100"/>
        <c:noMultiLvlLbl val="0"/>
      </c:catAx>
      <c:valAx>
        <c:axId val="453020128"/>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5302208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0C333-533B-4875-8E97-9BBCEECAAC86}" type="datetimeFigureOut">
              <a:rPr lang="en-GB" smtClean="0"/>
              <a:t>19/02/2020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FE75F-E470-49D9-AD0B-116F5128C518}" type="slidenum">
              <a:rPr lang="en-GB" smtClean="0"/>
              <a:t>‹#›</a:t>
            </a:fld>
            <a:endParaRPr lang="en-GB"/>
          </a:p>
        </p:txBody>
      </p:sp>
    </p:spTree>
    <p:extLst>
      <p:ext uri="{BB962C8B-B14F-4D97-AF65-F5344CB8AC3E}">
        <p14:creationId xmlns:p14="http://schemas.microsoft.com/office/powerpoint/2010/main" val="383331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a:t>
            </a:fld>
            <a:endParaRPr lang="en-GB"/>
          </a:p>
        </p:txBody>
      </p:sp>
    </p:spTree>
    <p:extLst>
      <p:ext uri="{BB962C8B-B14F-4D97-AF65-F5344CB8AC3E}">
        <p14:creationId xmlns:p14="http://schemas.microsoft.com/office/powerpoint/2010/main" val="159208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consequences of fuel poverty are significant. Many of the households who find themselves in fuel poverty often have to make unacceptable decisions between ‘heating or eating’ </a:t>
            </a:r>
          </a:p>
          <a:p>
            <a:pPr marL="171450" indent="-171450">
              <a:buFont typeface="Arial" panose="020B0604020202020204" pitchFamily="34" charset="0"/>
              <a:buChar char="•"/>
            </a:pPr>
            <a:r>
              <a:rPr lang="en-US" dirty="0"/>
              <a:t>Many</a:t>
            </a:r>
            <a:r>
              <a:rPr lang="en-US" baseline="0" dirty="0"/>
              <a:t> fuel poor</a:t>
            </a:r>
            <a:r>
              <a:rPr lang="en-US" dirty="0"/>
              <a:t> households find</a:t>
            </a:r>
            <a:r>
              <a:rPr lang="en-US" baseline="0" dirty="0"/>
              <a:t> themselves</a:t>
            </a:r>
            <a:r>
              <a:rPr lang="en-US" dirty="0"/>
              <a:t> in ‘income crisis’ which means that they were unable to pay two or more of their essential bills – their mortgage or rent, energy bills, or rates </a:t>
            </a:r>
            <a:r>
              <a:rPr lang="en-US" dirty="0" err="1"/>
              <a:t>etc</a:t>
            </a:r>
            <a:r>
              <a:rPr lang="en-US" dirty="0"/>
              <a:t>– at any one time </a:t>
            </a:r>
          </a:p>
          <a:p>
            <a:pPr marL="171450" indent="-171450">
              <a:buFont typeface="Arial" panose="020B0604020202020204" pitchFamily="34" charset="0"/>
              <a:buChar char="•"/>
            </a:pPr>
            <a:r>
              <a:rPr lang="en-US" dirty="0"/>
              <a:t>As a consequence of high energy costs, the majority of fuel-poor consumers are low energy users. This commonly results in cold, damp homes and associated poor health, reduced educational attainment, less social activity and increased isolation since friends and relatives are less likely to visit cold homes. At its most extreme, fuel poverty can have a serious impact on occupants’ health, including death. </a:t>
            </a:r>
          </a:p>
          <a:p>
            <a:pPr marL="171450" indent="-171450">
              <a:buFont typeface="Arial" panose="020B0604020202020204" pitchFamily="34" charset="0"/>
              <a:buChar char="•"/>
            </a:pPr>
            <a:r>
              <a:rPr lang="en-US" dirty="0"/>
              <a:t>Statistics show that children living in inadequately heated households are more than twice as likely to suffer from conditions such as asthma and bronchitis as those living in appropriate temperatures. Indeed, the risk of experiencing ill health during childhood is 25% higher if the child grows up in poor housing. Statistics show that 20% of parents living in fuel poverty regularly go without food so that their children can eat.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11</a:t>
            </a:fld>
            <a:endParaRPr lang="en-GB"/>
          </a:p>
        </p:txBody>
      </p:sp>
    </p:spTree>
    <p:extLst>
      <p:ext uri="{BB962C8B-B14F-4D97-AF65-F5344CB8AC3E}">
        <p14:creationId xmlns:p14="http://schemas.microsoft.com/office/powerpoint/2010/main" val="45880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dirty="0" err="1"/>
              <a:t>recognised</a:t>
            </a:r>
            <a:r>
              <a:rPr lang="en-US" dirty="0"/>
              <a:t> benefits of acting to end fuel poverty</a:t>
            </a:r>
            <a:r>
              <a:rPr lang="en-US" baseline="0" dirty="0"/>
              <a:t> </a:t>
            </a:r>
            <a:r>
              <a:rPr lang="en-US" dirty="0"/>
              <a:t>are:</a:t>
            </a:r>
          </a:p>
          <a:p>
            <a:pPr marL="628650" lvl="1" indent="-171450">
              <a:buFont typeface="Arial" panose="020B0604020202020204" pitchFamily="34" charset="0"/>
              <a:buChar char="•"/>
            </a:pPr>
            <a:r>
              <a:rPr lang="en-US" dirty="0"/>
              <a:t>Better living conditions and significant positive impacts on health;</a:t>
            </a:r>
          </a:p>
          <a:p>
            <a:pPr marL="628650" lvl="1" indent="-171450">
              <a:buFont typeface="Arial" panose="020B0604020202020204" pitchFamily="34" charset="0"/>
              <a:buChar char="•"/>
            </a:pPr>
            <a:r>
              <a:rPr lang="en-US" dirty="0"/>
              <a:t>Increased internal temperatures will lead to fewer premature winter deaths;</a:t>
            </a:r>
          </a:p>
          <a:p>
            <a:pPr marL="628650" lvl="1" indent="-171450">
              <a:buFont typeface="Arial" panose="020B0604020202020204" pitchFamily="34" charset="0"/>
              <a:buChar char="•"/>
            </a:pPr>
            <a:r>
              <a:rPr lang="en-US" dirty="0"/>
              <a:t>Reductions in bills can lead to less stress and better mental health for occupants;</a:t>
            </a:r>
          </a:p>
          <a:p>
            <a:pPr marL="628650" lvl="1" indent="-171450">
              <a:buFont typeface="Arial" panose="020B0604020202020204" pitchFamily="34" charset="0"/>
              <a:buChar char="•"/>
            </a:pPr>
            <a:r>
              <a:rPr lang="en-US" dirty="0"/>
              <a:t>Less damp and </a:t>
            </a:r>
            <a:r>
              <a:rPr lang="en-US" dirty="0" err="1"/>
              <a:t>mould</a:t>
            </a:r>
            <a:r>
              <a:rPr lang="en-US" dirty="0"/>
              <a:t> growth within homes reduces respiratory problems;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Reductions in bills and energy arrears can increase spending within poor communities and local economies;</a:t>
            </a:r>
          </a:p>
          <a:p>
            <a:pPr marL="628650" lvl="1" indent="-171450">
              <a:buFont typeface="Arial" panose="020B0604020202020204" pitchFamily="34" charset="0"/>
              <a:buChar char="•"/>
            </a:pPr>
            <a:r>
              <a:rPr lang="en-US" dirty="0"/>
              <a:t>Local employment from a more buoyant energy efficiency will create more demand for local low and medium-skilled </a:t>
            </a:r>
            <a:r>
              <a:rPr lang="en-US" dirty="0" err="1"/>
              <a:t>labour</a:t>
            </a:r>
            <a:r>
              <a:rPr lang="en-US" dirty="0"/>
              <a: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12</a:t>
            </a:fld>
            <a:endParaRPr lang="en-GB"/>
          </a:p>
        </p:txBody>
      </p:sp>
    </p:spTree>
    <p:extLst>
      <p:ext uri="{BB962C8B-B14F-4D97-AF65-F5344CB8AC3E}">
        <p14:creationId xmlns:p14="http://schemas.microsoft.com/office/powerpoint/2010/main" val="152525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43,800 households spend 15%+ of their income to meet required fuel expenditure</a:t>
            </a:r>
          </a:p>
          <a:p>
            <a:pPr marL="342900" indent="-342900">
              <a:buFont typeface="Arial" panose="020B0604020202020204" pitchFamily="34" charset="0"/>
              <a:buChar char="•"/>
            </a:pPr>
            <a:r>
              <a:rPr lang="en-GB" sz="1200" dirty="0"/>
              <a:t>1,500 excess winter deaths were recorded in 2017-18 across Northern Ireland with 30% directly attributable to living in a cold home.</a:t>
            </a:r>
          </a:p>
          <a:p>
            <a:pPr marL="342900" indent="-342900">
              <a:buFont typeface="Arial" panose="020B0604020202020204" pitchFamily="34" charset="0"/>
              <a:buChar char="•"/>
            </a:pPr>
            <a:r>
              <a:rPr lang="en-GB" sz="1200" dirty="0"/>
              <a:t>68% of households are still reliant on home heating oil; an unregulated fuel in terms of price and vulnerable consumer protection.</a:t>
            </a:r>
          </a:p>
          <a:p>
            <a:pPr marL="342900" indent="-342900">
              <a:buFont typeface="Arial" panose="020B0604020202020204" pitchFamily="34" charset="0"/>
              <a:buChar char="•"/>
            </a:pPr>
            <a:r>
              <a:rPr lang="en-GB" sz="1200" dirty="0"/>
              <a:t>For every person who dies during the colder months of the year, another eight people are estimated to require treatment in hospital for an illness related to cold weather.</a:t>
            </a:r>
          </a:p>
          <a:p>
            <a:pPr marL="342900" indent="-342900">
              <a:buFont typeface="Arial" panose="020B0604020202020204" pitchFamily="34" charset="0"/>
              <a:buChar char="•"/>
            </a:pPr>
            <a:r>
              <a:rPr lang="en-GB" sz="1200" dirty="0"/>
              <a:t>Respiratory admission rate in the most deprived areas double the rate in the least deprived.</a:t>
            </a:r>
          </a:p>
          <a:p>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13</a:t>
            </a:fld>
            <a:endParaRPr lang="en-GB"/>
          </a:p>
        </p:txBody>
      </p:sp>
    </p:spTree>
    <p:extLst>
      <p:ext uri="{BB962C8B-B14F-4D97-AF65-F5344CB8AC3E}">
        <p14:creationId xmlns:p14="http://schemas.microsoft.com/office/powerpoint/2010/main" val="172752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2016 a much higher rate of fuel poverty was found in rural areas (32%) compared with urban areas (16%). The highest rate of fuel poverty was found in households living in small villages, hamlets or in open country areas (34%).</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Rural and off-grid consumers, for example, often live in properties that are notoriously difficult to improve with energy efficiency measures. In part, this is because the proportion of rural homes that are stone-built with solid floors and walls is much higher than in urban areas.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is a fuel poverty risk because solid walls are less efficient than cavity walls and are more expensive to insulate.</a:t>
            </a:r>
          </a:p>
        </p:txBody>
      </p:sp>
      <p:sp>
        <p:nvSpPr>
          <p:cNvPr id="4" name="Slide Number Placeholder 3"/>
          <p:cNvSpPr>
            <a:spLocks noGrp="1"/>
          </p:cNvSpPr>
          <p:nvPr>
            <p:ph type="sldNum" sz="quarter" idx="10"/>
          </p:nvPr>
        </p:nvSpPr>
        <p:spPr/>
        <p:txBody>
          <a:bodyPr/>
          <a:lstStyle/>
          <a:p>
            <a:fld id="{97CFE75F-E470-49D9-AD0B-116F5128C518}" type="slidenum">
              <a:rPr lang="en-GB" smtClean="0"/>
              <a:t>14</a:t>
            </a:fld>
            <a:endParaRPr lang="en-GB"/>
          </a:p>
        </p:txBody>
      </p:sp>
    </p:spTree>
    <p:extLst>
      <p:ext uri="{BB962C8B-B14F-4D97-AF65-F5344CB8AC3E}">
        <p14:creationId xmlns:p14="http://schemas.microsoft.com/office/powerpoint/2010/main" val="173401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Not only are the EPC ratings of rural properties lower, their energy costs are often much higher. Rural homes tend to use more expensive forms of heating such as oil or  liquid petroleum gas (LPG) boilers.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is because they are less commonly connected to the gas grid and must therefore rely on alternative heat sources.</a:t>
            </a:r>
          </a:p>
          <a:p>
            <a:pPr marL="171450" indent="-171450">
              <a:buFont typeface="Arial" panose="020B0604020202020204" pitchFamily="34" charset="0"/>
              <a:buChar char="•"/>
            </a:pPr>
            <a:r>
              <a:rPr lang="en-GB" dirty="0"/>
              <a:t>The</a:t>
            </a:r>
            <a:r>
              <a:rPr lang="en-GB" baseline="0" dirty="0"/>
              <a:t> NI natural gas network has three distribution areas – Phoenix Natural Gas (mainly the Greater Belfast and East Down areas), </a:t>
            </a:r>
            <a:r>
              <a:rPr lang="en-GB" baseline="0" dirty="0" err="1"/>
              <a:t>Firmus</a:t>
            </a:r>
            <a:r>
              <a:rPr lang="en-GB" baseline="0" dirty="0"/>
              <a:t> Energy (mainly the ten towns outside the greater Belfast area) and SGN (the West of NI).</a:t>
            </a:r>
          </a:p>
          <a:p>
            <a:r>
              <a:rPr lang="en-GB" baseline="0" dirty="0"/>
              <a:t> </a:t>
            </a:r>
            <a:r>
              <a:rPr lang="en-US" b="1" dirty="0"/>
              <a:t>Gas is Convenient</a:t>
            </a:r>
          </a:p>
          <a:p>
            <a:r>
              <a:rPr lang="en-US" dirty="0"/>
              <a:t>With natural gas you don’t need to worry about reordering or running out of oil. Its supplied straight to your home so you can remove the oil tank and save space. Also there is no need for water storage so you can get rid of the water tank in the roof space and hot water cylinder in the hot press saving more space.</a:t>
            </a:r>
          </a:p>
          <a:p>
            <a:r>
              <a:rPr lang="en-US" b="1" dirty="0"/>
              <a:t>It’s Instant</a:t>
            </a:r>
          </a:p>
          <a:p>
            <a:r>
              <a:rPr lang="en-US" dirty="0"/>
              <a:t>Instant heat and a constant supply of hot water means there is no need to worry about an immersion heater or running out.</a:t>
            </a:r>
          </a:p>
          <a:p>
            <a:r>
              <a:rPr lang="en-US" b="1" dirty="0"/>
              <a:t>Range of Payment Methods</a:t>
            </a:r>
          </a:p>
          <a:p>
            <a:r>
              <a:rPr lang="en-US" dirty="0"/>
              <a:t>There is no need for a lump sum payment. You can choose how and when to pay. You can pay quarterly, monthly or Pay as You Go which can help keep track of the gas you use. A range of payment options (direct debit, on receipt of bill, cash/</a:t>
            </a:r>
            <a:r>
              <a:rPr lang="en-US" dirty="0" err="1"/>
              <a:t>cheque</a:t>
            </a:r>
            <a:r>
              <a:rPr lang="en-US" dirty="0"/>
              <a:t>, </a:t>
            </a:r>
            <a:r>
              <a:rPr lang="en-US" dirty="0" err="1"/>
              <a:t>Paypoint</a:t>
            </a:r>
            <a:r>
              <a:rPr lang="en-US" dirty="0"/>
              <a:t>) are all available.</a:t>
            </a:r>
          </a:p>
          <a:p>
            <a:r>
              <a:rPr lang="en-US" b="1" dirty="0"/>
              <a:t>You’re Protected</a:t>
            </a:r>
          </a:p>
          <a:p>
            <a:r>
              <a:rPr lang="en-US" dirty="0"/>
              <a:t>Gas companies are regulated and have to hold a </a:t>
            </a:r>
            <a:r>
              <a:rPr lang="en-US" dirty="0" err="1"/>
              <a:t>licence</a:t>
            </a:r>
            <a:r>
              <a:rPr lang="en-US" dirty="0"/>
              <a:t> to provide you with energy. They must have Codes of Practice and Guaranteed Standards of Service to ensure they provide a good service, deal with your fairly, handle complaints effectively and provide specific services to vulnerable consumers.</a:t>
            </a:r>
          </a:p>
          <a:p>
            <a:r>
              <a:rPr lang="en-US" b="1" dirty="0"/>
              <a:t>It’s Efficient</a:t>
            </a:r>
          </a:p>
          <a:p>
            <a:r>
              <a:rPr lang="en-US" dirty="0"/>
              <a:t>Heating with natural gas is efficient. A new ‘A’ rated natural gas boiler is over 90% efficient compared to around 60% for an older oil boiler over 15 years old.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15</a:t>
            </a:fld>
            <a:endParaRPr lang="en-GB"/>
          </a:p>
        </p:txBody>
      </p:sp>
    </p:spTree>
    <p:extLst>
      <p:ext uri="{BB962C8B-B14F-4D97-AF65-F5344CB8AC3E}">
        <p14:creationId xmlns:p14="http://schemas.microsoft.com/office/powerpoint/2010/main" val="41449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are also particular issues in the private rented sector where tenants in fuel-poor households often do not feel empowered to act on their circumstances because permission ultimately rests with their landlord. As the owners of the properties, landlords often do not pay for improvements due to the costs of upgrades, the benefits of which largely accrue to tenants rather than themselves.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Department has carried out a review of the role and regulation of the private rented sector. The standard of properties, including plans to introduce a minimum energy efficiency standard for the private rented housing sector was within the scope of this review. A public consultation exercise was carried out in 2017 which proposed to introduce legislation around EPC ratings similar to that in England. Out of 30 responses to the consultation, 22 were in favour of this proposal and 8 against. Of those that disagreed with the proposal the main concern was that the cost of making relevant improvements to properties will be prohibitive for landlords and exemptions would need to apply to older/stone walled buildings.  They stated that government funding in the form of grant or loan funding should be made available for this purpose.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this proposal is substantive in nature the Department was unable to progress this in the absence of a Minister as the proposals required legislative change through Primary legislation. ADD</a:t>
            </a:r>
            <a:r>
              <a:rPr lang="en-GB" sz="1200" kern="1200" baseline="0" dirty="0">
                <a:solidFill>
                  <a:schemeClr val="tx1"/>
                </a:solidFill>
                <a:effectLst/>
                <a:latin typeface="+mn-lt"/>
                <a:ea typeface="+mn-ea"/>
                <a:cs typeface="+mn-cs"/>
              </a:rPr>
              <a:t> EXTRA ONCE PROGRESS IS KNOWN</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16</a:t>
            </a:fld>
            <a:endParaRPr lang="en-GB"/>
          </a:p>
        </p:txBody>
      </p:sp>
    </p:spTree>
    <p:extLst>
      <p:ext uri="{BB962C8B-B14F-4D97-AF65-F5344CB8AC3E}">
        <p14:creationId xmlns:p14="http://schemas.microsoft.com/office/powerpoint/2010/main" val="257996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Net Zero means the Government commits to reducing, as far as possible, all greenhouse gas emissions, and that any remaining emissions would be balanced by schemes to offset an equivalent amount of greenhouse gases from the atmosphere, such as planting trees or using technology like carbon capture, usage and storage.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It is within this context that the targets to reduce levels of fuel poverty should now be viewed as forming an important subset of the overall Net Zero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Given 22% of households in NI are in fuel poverty, delivering the fuel poverty strategy’s energy efficiency measures should be an important part of the move to lowering greenhouse gas emissions from homes.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Improving the energy efficiency levels of fuel poor homes should be </a:t>
            </a:r>
            <a:r>
              <a:rPr lang="en-US" sz="1200" b="0" i="0" u="none" strike="noStrike" kern="1200" baseline="0" dirty="0" err="1">
                <a:solidFill>
                  <a:schemeClr val="tx1"/>
                </a:solidFill>
                <a:latin typeface="+mn-lt"/>
                <a:ea typeface="+mn-ea"/>
                <a:cs typeface="+mn-cs"/>
              </a:rPr>
              <a:t>prioritised</a:t>
            </a:r>
            <a:r>
              <a:rPr lang="en-US" sz="1200" b="0" i="0" u="none" strike="noStrike" kern="1200" baseline="0" dirty="0">
                <a:solidFill>
                  <a:schemeClr val="tx1"/>
                </a:solidFill>
                <a:latin typeface="+mn-lt"/>
                <a:ea typeface="+mn-ea"/>
                <a:cs typeface="+mn-cs"/>
              </a:rPr>
              <a:t>, using the principle of treating the “worst first”. This will have beneficial impacts of improving the health and wellbeing of fuel poor householders and help protect them against any increase in energy prices caused by the need to </a:t>
            </a:r>
            <a:r>
              <a:rPr lang="en-US" sz="1200" b="0" i="0" u="none" strike="noStrike" kern="1200" baseline="0" dirty="0" err="1">
                <a:solidFill>
                  <a:schemeClr val="tx1"/>
                </a:solidFill>
                <a:latin typeface="+mn-lt"/>
                <a:ea typeface="+mn-ea"/>
                <a:cs typeface="+mn-cs"/>
              </a:rPr>
              <a:t>decarbonise</a:t>
            </a:r>
            <a:r>
              <a:rPr lang="en-US" sz="1200" b="0" i="0" u="none" strike="noStrike" kern="1200" baseline="0" dirty="0">
                <a:solidFill>
                  <a:schemeClr val="tx1"/>
                </a:solidFill>
                <a:latin typeface="+mn-lt"/>
                <a:ea typeface="+mn-ea"/>
                <a:cs typeface="+mn-cs"/>
              </a:rPr>
              <a:t> the energy system. </a:t>
            </a:r>
            <a:endParaRPr lang="en-GB" dirty="0"/>
          </a:p>
          <a:p>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17</a:t>
            </a:fld>
            <a:endParaRPr lang="en-GB"/>
          </a:p>
        </p:txBody>
      </p:sp>
    </p:spTree>
    <p:extLst>
      <p:ext uri="{BB962C8B-B14F-4D97-AF65-F5344CB8AC3E}">
        <p14:creationId xmlns:p14="http://schemas.microsoft.com/office/powerpoint/2010/main" val="3694227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Affordable Warmth Scheme is the Department for Communities</a:t>
            </a:r>
            <a:r>
              <a:rPr lang="en-US" baseline="0" dirty="0"/>
              <a:t> main</a:t>
            </a:r>
            <a:r>
              <a:rPr lang="en-US" dirty="0"/>
              <a:t> scheme for addressing fuel poverty in the Private Sector. It is delivered across Northern Ireland on behalf of the Department by the Northern Ireland Housing Executive and 11 local Councils.</a:t>
            </a:r>
          </a:p>
          <a:p>
            <a:pPr marL="171450" indent="-171450">
              <a:buFont typeface="Arial" panose="020B0604020202020204" pitchFamily="34" charset="0"/>
              <a:buChar char="•"/>
            </a:pPr>
            <a:r>
              <a:rPr lang="en-US" dirty="0"/>
              <a:t>The Affordable Warmth Scheme is a Targeted Scheme and is aimed at households in the Private Sector (in other words if you own your own home or rent from a Private Sector landlord) and have a total gross annual household income of less than £20,000.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Boiler Replacement Scheme is a Department for Communities Scheme, administered by the Northern Ireland Housing Executive.</a:t>
            </a:r>
          </a:p>
          <a:p>
            <a:pPr marL="171450" indent="-171450">
              <a:buFont typeface="Arial" panose="020B0604020202020204" pitchFamily="34" charset="0"/>
              <a:buChar char="•"/>
            </a:pPr>
            <a:r>
              <a:rPr lang="en-US" dirty="0"/>
              <a:t>The Boiler Replacement Scheme is for owner occupiers whose total gross income is less than £40,000 and is to help with the cost of replacing boilers which are 15 years old or older with new boilers.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Northern Ireland Sustainable Energy </a:t>
            </a:r>
            <a:r>
              <a:rPr lang="en-US" dirty="0" err="1"/>
              <a:t>Programme</a:t>
            </a:r>
            <a:r>
              <a:rPr lang="en-US" dirty="0"/>
              <a:t> (NISEP) is funded via a sum of money which is collected from all electricity customers through a Public Service Obligation (PSO).</a:t>
            </a:r>
            <a:r>
              <a:rPr lang="en-US" baseline="0" dirty="0"/>
              <a:t> This money is</a:t>
            </a:r>
            <a:r>
              <a:rPr lang="en-US" dirty="0"/>
              <a:t> used to provide funding for energy efficiency and renewable energy schemes. </a:t>
            </a:r>
          </a:p>
          <a:p>
            <a:pPr marL="171450" indent="-171450">
              <a:buFont typeface="Arial" panose="020B0604020202020204" pitchFamily="34" charset="0"/>
              <a:buChar char="•"/>
            </a:pPr>
            <a:r>
              <a:rPr lang="en-US" dirty="0"/>
              <a:t>The principle behind NISEP is that the schemes operate on a not-for-profit basis and for the achievement of the above strategic objectives.</a:t>
            </a:r>
          </a:p>
          <a:p>
            <a:pPr marL="171450" indent="-171450">
              <a:buFont typeface="Arial" panose="020B0604020202020204" pitchFamily="34" charset="0"/>
              <a:buChar char="•"/>
            </a:pPr>
            <a:r>
              <a:rPr lang="en-US" dirty="0"/>
              <a:t>Since 2002, as a result of a consultative process, the majority of the funding (80%) has been targeted at vulnerable customers in Northern Ireland.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NI Energy Advice - Provide a fully resourced </a:t>
            </a:r>
            <a:r>
              <a:rPr lang="en-US" dirty="0" err="1"/>
              <a:t>Freephone</a:t>
            </a:r>
            <a:r>
              <a:rPr lang="en-US" dirty="0"/>
              <a:t> 0800 number to support the provision of a Northern Ireland-wide energy advice service open to the public during the working week, with the capacity to record and action all out-of-hours queries. The provision of energy efficiency advice; information on grant-aid schemes that are intended to improve energy efficiency and reduce fuel poverty; details of the NI Consumer Council’s Switch &amp; Save scheme; eligibility advice regarding state benefits; energy savings tips; information on eligibility for grants or incentives for renewable technology or any other energy efficiency initiatives</a:t>
            </a:r>
          </a:p>
          <a:p>
            <a:pPr marL="171450" indent="-171450">
              <a:buFont typeface="Arial" panose="020B0604020202020204" pitchFamily="34" charset="0"/>
              <a:buChar char="•"/>
            </a:pPr>
            <a:r>
              <a:rPr lang="en-US" dirty="0"/>
              <a:t>Schools Energy Efficiency Awareness </a:t>
            </a:r>
            <a:r>
              <a:rPr lang="en-US" dirty="0" err="1"/>
              <a:t>Programme</a:t>
            </a:r>
            <a:r>
              <a:rPr lang="en-US" dirty="0"/>
              <a:t> - Deliver an educational Energy Efficiency Awareness </a:t>
            </a:r>
            <a:r>
              <a:rPr lang="en-US" dirty="0" err="1"/>
              <a:t>Programme</a:t>
            </a:r>
            <a:r>
              <a:rPr lang="en-US" dirty="0"/>
              <a:t> to a minimum of 160 schools across Northern Ireland, in line with Key Stage 2 curriculum requirements via a virtual medium.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18</a:t>
            </a:fld>
            <a:endParaRPr lang="en-GB"/>
          </a:p>
        </p:txBody>
      </p:sp>
    </p:spTree>
    <p:extLst>
      <p:ext uri="{BB962C8B-B14F-4D97-AF65-F5344CB8AC3E}">
        <p14:creationId xmlns:p14="http://schemas.microsoft.com/office/powerpoint/2010/main" val="21279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21ºC in the living room and 18ºC in other occupied rooms. Essentially fuel poverty means not being able to keep your home adequately warm at a reasonable cost. </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2</a:t>
            </a:fld>
            <a:endParaRPr lang="en-GB"/>
          </a:p>
        </p:txBody>
      </p:sp>
    </p:spTree>
    <p:extLst>
      <p:ext uri="{BB962C8B-B14F-4D97-AF65-F5344CB8AC3E}">
        <p14:creationId xmlns:p14="http://schemas.microsoft.com/office/powerpoint/2010/main" val="357125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poverty was first isolated as a social problem  in the 1970s, when steep fuel price rises caused by the oil crisis of 1973 were observed to be creating financial pressures that  impeded  households  from  effectively  heating  their  homes. Further work argued that fuel poverty is different from income poverty because of ‘the crucial role of housing stocks - the house, heating system  and  other  energy  using  equipment’. </a:t>
            </a:r>
          </a:p>
          <a:p>
            <a:r>
              <a:rPr lang="en-US" dirty="0"/>
              <a:t>That  is,  some  households  are subject  to  a  fundamental  cost  disadvantage  when  heating  their  home  because technical inefficiencies inherent in the dwelling make it difficult to create and retain warmth.  For  example,  the  dwelling  might  be  poorly  insulated  or  have  an underperforming  boiler.  This  presents  a  particular concern  in  the  Northern Ireland, where  there  exists  a  proliferation  of  inefficient  dwellings  and  a  cold,  damp  climate.</a:t>
            </a:r>
          </a:p>
          <a:p>
            <a:r>
              <a:rPr lang="en-GB" dirty="0"/>
              <a:t>What this means is that </a:t>
            </a:r>
            <a:r>
              <a:rPr lang="en-US" dirty="0"/>
              <a:t>not everyone living on low income is fuel poor, particularly if they live in an energy efficient home.</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3</a:t>
            </a:fld>
            <a:endParaRPr lang="en-GB"/>
          </a:p>
        </p:txBody>
      </p:sp>
    </p:spTree>
    <p:extLst>
      <p:ext uri="{BB962C8B-B14F-4D97-AF65-F5344CB8AC3E}">
        <p14:creationId xmlns:p14="http://schemas.microsoft.com/office/powerpoint/2010/main" val="302140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NI: 21.5%, England</a:t>
            </a:r>
            <a:r>
              <a:rPr lang="en-GB" baseline="0" dirty="0"/>
              <a:t> 10.4%, Scotland 26.5%, Wales 23%</a:t>
            </a:r>
            <a:endParaRPr lang="en-GB" dirty="0"/>
          </a:p>
          <a:p>
            <a:pPr marL="171450" indent="-171450">
              <a:buFont typeface="Arial" panose="020B0604020202020204" pitchFamily="34" charset="0"/>
              <a:buChar char="•"/>
            </a:pPr>
            <a:r>
              <a:rPr lang="en-GB" dirty="0"/>
              <a:t>BUT - </a:t>
            </a:r>
            <a:r>
              <a:rPr lang="en-US" dirty="0"/>
              <a:t>The NI Survey fieldwork was collected when home heating oil was at an all-time low with the average price for 500 </a:t>
            </a:r>
            <a:r>
              <a:rPr lang="en-US" dirty="0" err="1"/>
              <a:t>litres</a:t>
            </a:r>
            <a:r>
              <a:rPr lang="en-US" dirty="0"/>
              <a:t> hitting £125 in January 2016. However, the same amount of heating oil now costs on average 100% more.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the latest and most up to date official information available on the level of fuel poverty in Northern Ireland. The HCS aimed to survey 3000 households in Northern Ireland, and then used data from LPS and weighting and grossing to estimate the numbers of households likely to be in fuel poverty. BRE produced an update report in April 2019 which estimates that in 2018 approximately 154,000 (21%) of households are in fuel poverty</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4</a:t>
            </a:fld>
            <a:endParaRPr lang="en-GB"/>
          </a:p>
        </p:txBody>
      </p:sp>
    </p:spTree>
    <p:extLst>
      <p:ext uri="{BB962C8B-B14F-4D97-AF65-F5344CB8AC3E}">
        <p14:creationId xmlns:p14="http://schemas.microsoft.com/office/powerpoint/2010/main" val="42251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shows the rates of fuel poverty by council area.</a:t>
            </a:r>
          </a:p>
          <a:p>
            <a:r>
              <a:rPr lang="en-US" dirty="0"/>
              <a:t>In 2016, the highest rate of fuel poverty was found in Mid Ulster (32%), followed by Derry and Strabane (31%) and Causeway Coast and Glens (27%). </a:t>
            </a:r>
          </a:p>
          <a:p>
            <a:r>
              <a:rPr lang="en-US" dirty="0"/>
              <a:t>The lowest rates were found in </a:t>
            </a:r>
            <a:r>
              <a:rPr lang="en-US" dirty="0" err="1"/>
              <a:t>Lisburn</a:t>
            </a:r>
            <a:r>
              <a:rPr lang="en-US" dirty="0"/>
              <a:t> and Castlereagh (13%), Antrim and Newtownabbey (14%) and Belfast (15%). </a:t>
            </a:r>
          </a:p>
          <a:p>
            <a:r>
              <a:rPr lang="en-US" dirty="0"/>
              <a:t>The table also shows the decrease in fuel poverty rates in each council since 2006. By council Belfast shows the largest  proportionate decrease in fuel poverty of 24</a:t>
            </a:r>
          </a:p>
          <a:p>
            <a:r>
              <a:rPr lang="en-US" dirty="0"/>
              <a:t>percentage points in the ten year period. This is most likely related</a:t>
            </a:r>
            <a:r>
              <a:rPr lang="en-US" baseline="0" dirty="0"/>
              <a:t> to the increase in gas availability across the Belfast area.</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5</a:t>
            </a:fld>
            <a:endParaRPr lang="en-GB"/>
          </a:p>
        </p:txBody>
      </p:sp>
    </p:spTree>
    <p:extLst>
      <p:ext uri="{BB962C8B-B14F-4D97-AF65-F5344CB8AC3E}">
        <p14:creationId xmlns:p14="http://schemas.microsoft.com/office/powerpoint/2010/main" val="109915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table above you can see that although Belfast City Council has the highest estimated number of homes in fuel poverty, it also has the highest average SAP rating in the whole of Northern Ireland. This means that those homes are generally more energy efficient than homes located elsewhere. </a:t>
            </a:r>
          </a:p>
          <a:p>
            <a:r>
              <a:rPr lang="en-US" dirty="0"/>
              <a:t>The three council areas with the lowest average SAP score (Mid Ulster, </a:t>
            </a:r>
            <a:r>
              <a:rPr lang="en-US" dirty="0" err="1"/>
              <a:t>Fermanagh</a:t>
            </a:r>
            <a:r>
              <a:rPr lang="en-US" dirty="0"/>
              <a:t> &amp; </a:t>
            </a:r>
            <a:r>
              <a:rPr lang="en-US" dirty="0" err="1"/>
              <a:t>Omagh</a:t>
            </a:r>
            <a:r>
              <a:rPr lang="en-US" dirty="0"/>
              <a:t>, and </a:t>
            </a:r>
            <a:r>
              <a:rPr lang="en-US" dirty="0" err="1"/>
              <a:t>Newry</a:t>
            </a:r>
            <a:r>
              <a:rPr lang="en-US" dirty="0"/>
              <a:t> </a:t>
            </a:r>
            <a:r>
              <a:rPr lang="en-US" dirty="0" err="1"/>
              <a:t>Mourne</a:t>
            </a:r>
            <a:r>
              <a:rPr lang="en-US" dirty="0"/>
              <a:t> &amp; Down) also had some of the highest levels of fuel poverty, so although the overall population is lower in these areas, a large number of properties are experiencing fuel poverty, and are likely to be less energy efficiency than those homes in Belfast.</a:t>
            </a:r>
          </a:p>
          <a:p>
            <a:endParaRPr lang="en-GB" dirty="0"/>
          </a:p>
          <a:p>
            <a:r>
              <a:rPr lang="en-US" dirty="0"/>
              <a:t>IN CASE ANYONE ASKS A QUESTION ABOUT EQUAL</a:t>
            </a:r>
            <a:r>
              <a:rPr lang="en-US" baseline="0" dirty="0"/>
              <a:t> FUNDING - </a:t>
            </a:r>
            <a:r>
              <a:rPr lang="en-US" dirty="0"/>
              <a:t>all councils are tasked to complete an equal number of referrals over the year, however, the council areas with the lowest SAP score and higher rates of fuel poverty received a higher value of approvals, reflecting the depth of fuel poverty in those areas. This means that the homes assisted by the Scheme required more measures in these areas to help lift them out of fuel poverty.</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6</a:t>
            </a:fld>
            <a:endParaRPr lang="en-GB"/>
          </a:p>
        </p:txBody>
      </p:sp>
    </p:spTree>
    <p:extLst>
      <p:ext uri="{BB962C8B-B14F-4D97-AF65-F5344CB8AC3E}">
        <p14:creationId xmlns:p14="http://schemas.microsoft.com/office/powerpoint/2010/main" val="210274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r>
              <a:rPr lang="en-US" dirty="0"/>
              <a:t>At 19% (3 year average, 2014/15-2016/17), one in five individuals in Northern Ireland live in households with less than 60% of UK median income (before housing costs). </a:t>
            </a:r>
          </a:p>
          <a:p>
            <a:pPr marL="171450" indent="-171450">
              <a:buFont typeface="Arial" panose="020B0604020202020204" pitchFamily="34" charset="0"/>
              <a:buChar char="•"/>
            </a:pPr>
            <a:r>
              <a:rPr lang="en-US" dirty="0"/>
              <a:t>In 2017/18 16% of individuals in NI (approximately 292,000), were considered to be in relative poverty BHC, this is comparable to 18% in 2016/17.</a:t>
            </a:r>
          </a:p>
          <a:p>
            <a:pPr marL="171450" indent="-171450">
              <a:buFont typeface="Arial" panose="020B0604020202020204" pitchFamily="34" charset="0"/>
              <a:buChar char="•"/>
            </a:pPr>
            <a:r>
              <a:rPr lang="en-US" dirty="0"/>
              <a:t>In 2017/18 14% of individuals in NI (approximately 249,000), were considered to be in absolute poverty BHC, 1 percentage point lower than in 2016/17.</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7</a:t>
            </a:fld>
            <a:endParaRPr lang="en-GB"/>
          </a:p>
        </p:txBody>
      </p:sp>
    </p:spTree>
    <p:extLst>
      <p:ext uri="{BB962C8B-B14F-4D97-AF65-F5344CB8AC3E}">
        <p14:creationId xmlns:p14="http://schemas.microsoft.com/office/powerpoint/2010/main" val="110246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Northern Ireland has only had a gas supply, since its introduction to the energy mix in 1996. The consequences are clear: swathes of the country continue to be dependent on oil heating and are subject to oil price fluctuations as a result. Northern Ireland has the largest percentage of domestic homes using oil in Western Europe – with 68 per cent of homes (82 per cent in rural areas) using oil as their primary heating source. The levels of fuel poverty seen are no coincidence. </a:t>
            </a:r>
          </a:p>
          <a:p>
            <a:pPr marL="171450" indent="-171450">
              <a:buFont typeface="Arial" panose="020B0604020202020204" pitchFamily="34" charset="0"/>
              <a:buChar char="•"/>
            </a:pPr>
            <a:r>
              <a:rPr lang="en-US" dirty="0"/>
              <a:t>The price of heating oil is determined by the cost of crude oil, the cost to refine the product, the cost to market and distribute the product, as well as the profits of refiners, wholesalers and dealers. Easily assessable data on oil prices is hard to come by and therefore it is very difficult for consumers to know if they are paying a fair price for the oil that they receive.</a:t>
            </a:r>
          </a:p>
          <a:p>
            <a:pPr marL="171450" indent="-171450">
              <a:buFont typeface="Arial" panose="020B0604020202020204" pitchFamily="34" charset="0"/>
              <a:buChar char="•"/>
            </a:pPr>
            <a:r>
              <a:rPr lang="en-US" dirty="0"/>
              <a:t>Anecdotal evidence shows that many customers who cannot afford to get a fill of oil and are left with no option but to use emergency 20-litre drums. These consumers are paying a margin of around 60 pence per </a:t>
            </a:r>
            <a:r>
              <a:rPr lang="en-US" dirty="0" err="1"/>
              <a:t>litre</a:t>
            </a:r>
            <a:r>
              <a:rPr lang="en-US" dirty="0"/>
              <a:t> on crude and 55 pence per </a:t>
            </a:r>
            <a:r>
              <a:rPr lang="en-US" dirty="0" err="1"/>
              <a:t>litre</a:t>
            </a:r>
            <a:r>
              <a:rPr lang="en-US" dirty="0"/>
              <a:t> on kerosene.</a:t>
            </a:r>
          </a:p>
          <a:p>
            <a:pPr marL="171450" indent="-171450">
              <a:buFont typeface="Arial" panose="020B0604020202020204" pitchFamily="34" charset="0"/>
              <a:buChar char="•"/>
            </a:pPr>
            <a:r>
              <a:rPr lang="en-US" dirty="0"/>
              <a:t>In reality</a:t>
            </a:r>
            <a:r>
              <a:rPr lang="en-US" baseline="0" dirty="0"/>
              <a:t> </a:t>
            </a:r>
            <a:r>
              <a:rPr lang="en-US" dirty="0"/>
              <a:t>significant premiums are payable for smaller orders and customers in some locations pay prices that are significantly higher than in others.</a:t>
            </a:r>
          </a:p>
          <a:p>
            <a:pPr marL="171450" indent="-171450">
              <a:buFont typeface="Arial" panose="020B0604020202020204" pitchFamily="34" charset="0"/>
              <a:buChar char="•"/>
            </a:pPr>
            <a:r>
              <a:rPr lang="en-US" dirty="0"/>
              <a:t>Most of the heating oil usage in Northern Ireland occurs in the winter months, between October and March. Whilst some customers, who have the financial ability and large enough storage tanks to store the full amount needed for winter and to beat higher winter prices; the majority of homeowners do not have this option. This majority often have to refill their tanks several times during the winter period and are therefore more affected by the winter price spikes.</a:t>
            </a:r>
          </a:p>
          <a:p>
            <a:pPr marL="171450" indent="-171450">
              <a:buFont typeface="Arial" panose="020B0604020202020204" pitchFamily="34" charset="0"/>
              <a:buChar char="•"/>
            </a:pPr>
            <a:r>
              <a:rPr lang="en-US" dirty="0"/>
              <a:t>Northern Ireland’s gas grid is still a work in progress, meaning a wholesale switch to gas is unlikely to be a quick process. Most householders with a gas supply, have only two suppliers to choose from - in some areas you’re not able to switch at all.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Wholesale electricity and natural gas can also suffer from such price spikes but unlike heating oil, where consumers pay on delivery, domestic electricity and gas customers pay for an “annual bill”. This annual bill is averaged over the year taking into account the winter spikes and the summer lows. This price averaging makes it easier for consumers to budget for their energy needs but heating oil consumers, especially those on low or fixed incomes, struggle with the price uncertainty of oil.</a:t>
            </a:r>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9</a:t>
            </a:fld>
            <a:endParaRPr lang="en-GB"/>
          </a:p>
        </p:txBody>
      </p:sp>
    </p:spTree>
    <p:extLst>
      <p:ext uri="{BB962C8B-B14F-4D97-AF65-F5344CB8AC3E}">
        <p14:creationId xmlns:p14="http://schemas.microsoft.com/office/powerpoint/2010/main" val="55024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Standard Assessment Procedure (SAP) is the Government’s standard method of rating the energy efficiency of a dwelling. </a:t>
            </a:r>
          </a:p>
          <a:p>
            <a:pPr marL="171450" indent="-171450">
              <a:buFont typeface="Arial" panose="020B0604020202020204" pitchFamily="34" charset="0"/>
              <a:buChar char="•"/>
            </a:pPr>
            <a:r>
              <a:rPr lang="en-US" dirty="0"/>
              <a:t>The SAP takes into account a range of factors that contribute to energy efficiency such as materials used for construction, the efficiency and control of heating systems and fuel used for space and water heating.</a:t>
            </a:r>
          </a:p>
          <a:p>
            <a:pPr marL="171450" indent="-171450">
              <a:buFont typeface="Arial" panose="020B0604020202020204" pitchFamily="34" charset="0"/>
              <a:buChar char="•"/>
            </a:pPr>
            <a:r>
              <a:rPr lang="en-US" dirty="0"/>
              <a:t>The SAP rating itself is on a logarithmic scale and provides a comparative measure of the energy efficiency of dwellings. The lower the score, the lower the energy efficiency and the higher the score (up to a maximum of 100), the higher the efficiency.</a:t>
            </a:r>
          </a:p>
          <a:p>
            <a:pPr marL="171450" indent="-171450">
              <a:buFont typeface="Arial" panose="020B0604020202020204" pitchFamily="34" charset="0"/>
              <a:buChar char="•"/>
            </a:pPr>
            <a:r>
              <a:rPr lang="en-US" dirty="0"/>
              <a:t>The overall SAP 2012 rating for dwellings in Northern Ireland in 2016 was 65.83. Newer dwellings had higher SAP ratings than older dwellings. Pre 1919 dwellings had a SAP rating of 51.53, rising to 71.60 for dwellings built after 1980.</a:t>
            </a:r>
          </a:p>
          <a:p>
            <a:pPr marL="171450" indent="-171450">
              <a:buFont typeface="Arial" panose="020B0604020202020204" pitchFamily="34" charset="0"/>
              <a:buChar char="•"/>
            </a:pPr>
            <a:r>
              <a:rPr lang="en-US" dirty="0"/>
              <a:t>Since 2011 there has been considerable investment, of approximately £300 million, in energy efficiency in Northern Ireland. £117 million was invested in the  private sector through the Warm Homes, Affordable Warmth and Boiler Replacement schemes. £181 million was invested in energy efficiency improvements to NIHE stock through the solid fuel replacement </a:t>
            </a:r>
            <a:r>
              <a:rPr lang="en-US" dirty="0" err="1"/>
              <a:t>programme</a:t>
            </a:r>
            <a:r>
              <a:rPr lang="en-US" dirty="0"/>
              <a:t> and other schemes.</a:t>
            </a:r>
          </a:p>
          <a:p>
            <a:pPr marL="171450" indent="-171450">
              <a:buFont typeface="Arial" panose="020B0604020202020204" pitchFamily="34" charset="0"/>
              <a:buChar char="•"/>
            </a:pPr>
            <a:r>
              <a:rPr lang="en-US" dirty="0"/>
              <a:t>Oil remained the predominant fuel source in Northern Ireland (68%); however the proportion of dwellings with gas central heating continued to increase, and the proportion with less efficient fuel sources such as solid fuel, electric, or dual fuel, decreased. </a:t>
            </a:r>
          </a:p>
          <a:p>
            <a:pPr marL="171450" indent="-171450">
              <a:buFont typeface="Arial" panose="020B0604020202020204" pitchFamily="34" charset="0"/>
              <a:buChar char="•"/>
            </a:pPr>
            <a:r>
              <a:rPr lang="en-US" dirty="0"/>
              <a:t>Significant improvements were noted for loft insulation. In particular, there was an increase in the use of the highest standard of loft insulation (more than 150mm in thickness) from 35% in 2011 to 54% in 2016.</a:t>
            </a:r>
          </a:p>
          <a:p>
            <a:pPr marL="171450" indent="-171450">
              <a:buFont typeface="Arial" panose="020B0604020202020204" pitchFamily="34" charset="0"/>
              <a:buChar char="•"/>
            </a:pPr>
            <a:r>
              <a:rPr lang="en-US" dirty="0"/>
              <a:t>Some improvement was also achieved in relation to double glazing, with the proportion of older dwellings with full double glazing increasing (particularly those dwellings built between 1919 and 1944).</a:t>
            </a:r>
          </a:p>
          <a:p>
            <a:endParaRPr lang="en-GB" dirty="0"/>
          </a:p>
        </p:txBody>
      </p:sp>
      <p:sp>
        <p:nvSpPr>
          <p:cNvPr id="4" name="Slide Number Placeholder 3"/>
          <p:cNvSpPr>
            <a:spLocks noGrp="1"/>
          </p:cNvSpPr>
          <p:nvPr>
            <p:ph type="sldNum" sz="quarter" idx="10"/>
          </p:nvPr>
        </p:nvSpPr>
        <p:spPr/>
        <p:txBody>
          <a:bodyPr/>
          <a:lstStyle/>
          <a:p>
            <a:fld id="{97CFE75F-E470-49D9-AD0B-116F5128C518}" type="slidenum">
              <a:rPr lang="en-GB" smtClean="0"/>
              <a:t>10</a:t>
            </a:fld>
            <a:endParaRPr lang="en-GB"/>
          </a:p>
        </p:txBody>
      </p:sp>
    </p:spTree>
    <p:extLst>
      <p:ext uri="{BB962C8B-B14F-4D97-AF65-F5344CB8AC3E}">
        <p14:creationId xmlns:p14="http://schemas.microsoft.com/office/powerpoint/2010/main" val="344419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2368"/>
            <a:ext cx="7772400" cy="753745"/>
          </a:xfrm>
        </p:spPr>
        <p:txBody>
          <a:bodyPr>
            <a:noAutofit/>
          </a:bodyPr>
          <a:lstStyle>
            <a:lvl1pPr>
              <a:defRPr sz="6000">
                <a:solidFill>
                  <a:schemeClr val="bg1"/>
                </a:solidFill>
                <a:latin typeface="ITC Franklin Gothic Std Med"/>
              </a:defRPr>
            </a:lvl1pPr>
          </a:lstStyle>
          <a:p>
            <a:r>
              <a:rPr lang="lv-LV" dirty="0"/>
              <a:t>Click to edit Master</a:t>
            </a:r>
            <a:endParaRPr lang="en-US" dirty="0"/>
          </a:p>
        </p:txBody>
      </p:sp>
      <p:sp>
        <p:nvSpPr>
          <p:cNvPr id="3" name="Subtitle 2"/>
          <p:cNvSpPr>
            <a:spLocks noGrp="1"/>
          </p:cNvSpPr>
          <p:nvPr>
            <p:ph type="subTitle" idx="1"/>
          </p:nvPr>
        </p:nvSpPr>
        <p:spPr>
          <a:xfrm>
            <a:off x="1371600" y="3475803"/>
            <a:ext cx="6400800" cy="632475"/>
          </a:xfrm>
        </p:spPr>
        <p:txBody>
          <a:bodyPr/>
          <a:lstStyle>
            <a:lvl1pPr marL="0" indent="0" algn="ctr">
              <a:buNone/>
              <a:defRPr>
                <a:solidFill>
                  <a:schemeClr val="bg1"/>
                </a:solidFill>
                <a:latin typeface="ITC Franklin Gothic Std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42705" y="1231097"/>
            <a:ext cx="7258590" cy="459068"/>
          </a:xfrm>
        </p:spPr>
        <p:txBody>
          <a:bodyPr>
            <a:noAutofit/>
          </a:bodyPr>
          <a:lstStyle>
            <a:lvl1pPr algn="l">
              <a:defRPr sz="4000" b="1" i="0">
                <a:solidFill>
                  <a:srgbClr val="000000"/>
                </a:solidFill>
                <a:latin typeface="ITC Franklin Gothic Std Med"/>
                <a:cs typeface="ITC Franklin Gothic Std Med"/>
              </a:defRPr>
            </a:lvl1pPr>
          </a:lstStyle>
          <a:p>
            <a:r>
              <a:rPr lang="lv-LV" dirty="0"/>
              <a:t>Click to edit Master title</a:t>
            </a:r>
            <a:endParaRPr lang="en-US" dirty="0"/>
          </a:p>
        </p:txBody>
      </p:sp>
      <p:sp>
        <p:nvSpPr>
          <p:cNvPr id="7" name="Subtitle 2"/>
          <p:cNvSpPr>
            <a:spLocks noGrp="1"/>
          </p:cNvSpPr>
          <p:nvPr>
            <p:ph type="subTitle" idx="1"/>
          </p:nvPr>
        </p:nvSpPr>
        <p:spPr>
          <a:xfrm>
            <a:off x="942705" y="1918447"/>
            <a:ext cx="7258590" cy="3692979"/>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baseline="0">
                <a:solidFill>
                  <a:schemeClr val="tx1"/>
                </a:solidFill>
                <a:latin typeface="ITC Franklin Gothic Std Book"/>
                <a:cs typeface="ITC Franklin Gothic Std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66398" y="1280841"/>
            <a:ext cx="7215206" cy="321243"/>
          </a:xfrm>
        </p:spPr>
        <p:txBody>
          <a:bodyPr>
            <a:noAutofit/>
          </a:bodyPr>
          <a:lstStyle>
            <a:lvl1pPr algn="l">
              <a:defRPr sz="3200" b="1" i="0">
                <a:solidFill>
                  <a:srgbClr val="000000"/>
                </a:solidFill>
                <a:latin typeface="ITC Franklin Gothic Std Med"/>
                <a:cs typeface="ITC Franklin Gothic Std Med"/>
              </a:defRPr>
            </a:lvl1pPr>
          </a:lstStyle>
          <a:p>
            <a:r>
              <a:rPr lang="lv-LV" dirty="0"/>
              <a:t>Click to edit Master title</a:t>
            </a:r>
            <a:endParaRPr lang="en-US" dirty="0"/>
          </a:p>
        </p:txBody>
      </p:sp>
      <p:sp>
        <p:nvSpPr>
          <p:cNvPr id="7" name="Subtitle 2"/>
          <p:cNvSpPr>
            <a:spLocks noGrp="1"/>
          </p:cNvSpPr>
          <p:nvPr>
            <p:ph type="subTitle" idx="1"/>
          </p:nvPr>
        </p:nvSpPr>
        <p:spPr>
          <a:xfrm>
            <a:off x="966398" y="1829847"/>
            <a:ext cx="7215206" cy="382095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ITC Franklin Gothic Std Book"/>
                <a:cs typeface="ITC Franklin Gothic Std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lv-LV"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ctr" defTabSz="914400" rtl="0" eaLnBrk="1" latinLnBrk="0" hangingPunct="1">
        <a:spcBef>
          <a:spcPct val="0"/>
        </a:spcBef>
        <a:buNone/>
        <a:defRPr sz="4400" kern="1200">
          <a:solidFill>
            <a:schemeClr val="tx1"/>
          </a:solidFill>
          <a:latin typeface="ITC Franklin Gothic Std Me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ITC Franklin Gothic Std Book"/>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TC Franklin Gothic Std Book"/>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TC Franklin Gothic Std Book"/>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TC Franklin Gothic Std Book"/>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TC Franklin Gothic Std Book"/>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Fuel Poverty in Northern Ireland – the challenge ahead</a:t>
            </a:r>
            <a:br>
              <a:rPr lang="en-GB" dirty="0"/>
            </a:br>
            <a:br>
              <a:rPr lang="en-GB" dirty="0"/>
            </a:br>
            <a:r>
              <a:rPr lang="en-GB" sz="3200" dirty="0"/>
              <a:t>Avril Hiles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Cause – Poor Energy Efficiency</a:t>
            </a:r>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13231363"/>
              </p:ext>
            </p:extLst>
          </p:nvPr>
        </p:nvGraphicFramePr>
        <p:xfrm>
          <a:off x="966398" y="1829846"/>
          <a:ext cx="7215208" cy="3427953"/>
        </p:xfrm>
        <a:graphic>
          <a:graphicData uri="http://schemas.openxmlformats.org/drawingml/2006/table">
            <a:tbl>
              <a:tblPr firstRow="1" bandRow="1">
                <a:tableStyleId>{00A15C55-8517-42AA-B614-E9B94910E393}</a:tableStyleId>
              </a:tblPr>
              <a:tblGrid>
                <a:gridCol w="1803802">
                  <a:extLst>
                    <a:ext uri="{9D8B030D-6E8A-4147-A177-3AD203B41FA5}">
                      <a16:colId xmlns:a16="http://schemas.microsoft.com/office/drawing/2014/main" val="20000"/>
                    </a:ext>
                  </a:extLst>
                </a:gridCol>
                <a:gridCol w="1803802">
                  <a:extLst>
                    <a:ext uri="{9D8B030D-6E8A-4147-A177-3AD203B41FA5}">
                      <a16:colId xmlns:a16="http://schemas.microsoft.com/office/drawing/2014/main" val="20001"/>
                    </a:ext>
                  </a:extLst>
                </a:gridCol>
                <a:gridCol w="1929100">
                  <a:extLst>
                    <a:ext uri="{9D8B030D-6E8A-4147-A177-3AD203B41FA5}">
                      <a16:colId xmlns:a16="http://schemas.microsoft.com/office/drawing/2014/main" val="20002"/>
                    </a:ext>
                  </a:extLst>
                </a:gridCol>
                <a:gridCol w="1678504">
                  <a:extLst>
                    <a:ext uri="{9D8B030D-6E8A-4147-A177-3AD203B41FA5}">
                      <a16:colId xmlns:a16="http://schemas.microsoft.com/office/drawing/2014/main" val="20003"/>
                    </a:ext>
                  </a:extLst>
                </a:gridCol>
              </a:tblGrid>
              <a:tr h="879678">
                <a:tc>
                  <a:txBody>
                    <a:bodyPr/>
                    <a:lstStyle/>
                    <a:p>
                      <a:r>
                        <a:rPr lang="en-GB" dirty="0"/>
                        <a:t>Dwelling Age</a:t>
                      </a:r>
                    </a:p>
                  </a:txBody>
                  <a:tcPr/>
                </a:tc>
                <a:tc>
                  <a:txBody>
                    <a:bodyPr/>
                    <a:lstStyle/>
                    <a:p>
                      <a:r>
                        <a:rPr lang="en-GB" dirty="0"/>
                        <a:t>Average</a:t>
                      </a:r>
                      <a:r>
                        <a:rPr lang="en-GB" baseline="0" dirty="0"/>
                        <a:t> SAP</a:t>
                      </a:r>
                      <a:endParaRPr lang="en-GB" dirty="0"/>
                    </a:p>
                  </a:txBody>
                  <a:tcPr/>
                </a:tc>
                <a:tc>
                  <a:txBody>
                    <a:bodyPr/>
                    <a:lstStyle/>
                    <a:p>
                      <a:r>
                        <a:rPr lang="en-GB" dirty="0"/>
                        <a:t>Number in Fuel Poverty</a:t>
                      </a:r>
                    </a:p>
                  </a:txBody>
                  <a:tcPr/>
                </a:tc>
                <a:tc>
                  <a:txBody>
                    <a:bodyPr/>
                    <a:lstStyle/>
                    <a:p>
                      <a:r>
                        <a:rPr lang="en-GB" dirty="0"/>
                        <a:t>% in Fuel Poverty</a:t>
                      </a:r>
                    </a:p>
                  </a:txBody>
                  <a:tcPr/>
                </a:tc>
                <a:extLst>
                  <a:ext uri="{0D108BD9-81ED-4DB2-BD59-A6C34878D82A}">
                    <a16:rowId xmlns:a16="http://schemas.microsoft.com/office/drawing/2014/main" val="10000"/>
                  </a:ext>
                </a:extLst>
              </a:tr>
              <a:tr h="509655">
                <a:tc>
                  <a:txBody>
                    <a:bodyPr/>
                    <a:lstStyle/>
                    <a:p>
                      <a:r>
                        <a:rPr lang="en-GB" dirty="0"/>
                        <a:t>Pre 1919</a:t>
                      </a:r>
                    </a:p>
                  </a:txBody>
                  <a:tcPr/>
                </a:tc>
                <a:tc>
                  <a:txBody>
                    <a:bodyPr/>
                    <a:lstStyle/>
                    <a:p>
                      <a:r>
                        <a:rPr lang="en-GB" dirty="0"/>
                        <a:t>51.53</a:t>
                      </a:r>
                    </a:p>
                  </a:txBody>
                  <a:tcPr/>
                </a:tc>
                <a:tc>
                  <a:txBody>
                    <a:bodyPr/>
                    <a:lstStyle/>
                    <a:p>
                      <a:r>
                        <a:rPr lang="en-GB" dirty="0"/>
                        <a:t>37,000</a:t>
                      </a:r>
                    </a:p>
                  </a:txBody>
                  <a:tcPr/>
                </a:tc>
                <a:tc>
                  <a:txBody>
                    <a:bodyPr/>
                    <a:lstStyle/>
                    <a:p>
                      <a:r>
                        <a:rPr lang="en-GB" dirty="0"/>
                        <a:t>51.7</a:t>
                      </a:r>
                    </a:p>
                  </a:txBody>
                  <a:tcPr/>
                </a:tc>
                <a:extLst>
                  <a:ext uri="{0D108BD9-81ED-4DB2-BD59-A6C34878D82A}">
                    <a16:rowId xmlns:a16="http://schemas.microsoft.com/office/drawing/2014/main" val="10001"/>
                  </a:ext>
                </a:extLst>
              </a:tr>
              <a:tr h="509655">
                <a:tc>
                  <a:txBody>
                    <a:bodyPr/>
                    <a:lstStyle/>
                    <a:p>
                      <a:r>
                        <a:rPr lang="en-GB" dirty="0"/>
                        <a:t>1919-144</a:t>
                      </a:r>
                    </a:p>
                  </a:txBody>
                  <a:tcPr/>
                </a:tc>
                <a:tc>
                  <a:txBody>
                    <a:bodyPr/>
                    <a:lstStyle/>
                    <a:p>
                      <a:r>
                        <a:rPr lang="en-GB" dirty="0"/>
                        <a:t>60.52</a:t>
                      </a:r>
                    </a:p>
                  </a:txBody>
                  <a:tcPr/>
                </a:tc>
                <a:tc>
                  <a:txBody>
                    <a:bodyPr/>
                    <a:lstStyle/>
                    <a:p>
                      <a:r>
                        <a:rPr lang="en-GB" dirty="0"/>
                        <a:t>14,600</a:t>
                      </a:r>
                    </a:p>
                  </a:txBody>
                  <a:tcPr/>
                </a:tc>
                <a:tc>
                  <a:txBody>
                    <a:bodyPr/>
                    <a:lstStyle/>
                    <a:p>
                      <a:r>
                        <a:rPr lang="en-GB" dirty="0"/>
                        <a:t>24.5</a:t>
                      </a:r>
                    </a:p>
                  </a:txBody>
                  <a:tcPr/>
                </a:tc>
                <a:extLst>
                  <a:ext uri="{0D108BD9-81ED-4DB2-BD59-A6C34878D82A}">
                    <a16:rowId xmlns:a16="http://schemas.microsoft.com/office/drawing/2014/main" val="10002"/>
                  </a:ext>
                </a:extLst>
              </a:tr>
              <a:tr h="509655">
                <a:tc>
                  <a:txBody>
                    <a:bodyPr/>
                    <a:lstStyle/>
                    <a:p>
                      <a:r>
                        <a:rPr lang="en-GB" dirty="0"/>
                        <a:t>1945-1964</a:t>
                      </a:r>
                    </a:p>
                  </a:txBody>
                  <a:tcPr/>
                </a:tc>
                <a:tc>
                  <a:txBody>
                    <a:bodyPr/>
                    <a:lstStyle/>
                    <a:p>
                      <a:r>
                        <a:rPr lang="en-GB" dirty="0"/>
                        <a:t>63.86</a:t>
                      </a:r>
                    </a:p>
                  </a:txBody>
                  <a:tcPr/>
                </a:tc>
                <a:tc>
                  <a:txBody>
                    <a:bodyPr/>
                    <a:lstStyle/>
                    <a:p>
                      <a:r>
                        <a:rPr lang="en-GB" dirty="0"/>
                        <a:t>29,500</a:t>
                      </a:r>
                    </a:p>
                  </a:txBody>
                  <a:tcPr/>
                </a:tc>
                <a:tc>
                  <a:txBody>
                    <a:bodyPr/>
                    <a:lstStyle/>
                    <a:p>
                      <a:r>
                        <a:rPr lang="en-GB" dirty="0"/>
                        <a:t>24.2</a:t>
                      </a:r>
                    </a:p>
                  </a:txBody>
                  <a:tcPr/>
                </a:tc>
                <a:extLst>
                  <a:ext uri="{0D108BD9-81ED-4DB2-BD59-A6C34878D82A}">
                    <a16:rowId xmlns:a16="http://schemas.microsoft.com/office/drawing/2014/main" val="10003"/>
                  </a:ext>
                </a:extLst>
              </a:tr>
              <a:tr h="509655">
                <a:tc>
                  <a:txBody>
                    <a:bodyPr/>
                    <a:lstStyle/>
                    <a:p>
                      <a:r>
                        <a:rPr lang="en-GB" dirty="0"/>
                        <a:t>1964-1980</a:t>
                      </a:r>
                    </a:p>
                  </a:txBody>
                  <a:tcPr/>
                </a:tc>
                <a:tc>
                  <a:txBody>
                    <a:bodyPr/>
                    <a:lstStyle/>
                    <a:p>
                      <a:r>
                        <a:rPr lang="en-GB" dirty="0"/>
                        <a:t>65.60</a:t>
                      </a:r>
                    </a:p>
                  </a:txBody>
                  <a:tcPr/>
                </a:tc>
                <a:tc>
                  <a:txBody>
                    <a:bodyPr/>
                    <a:lstStyle/>
                    <a:p>
                      <a:r>
                        <a:rPr lang="en-GB" dirty="0"/>
                        <a:t>37,500</a:t>
                      </a:r>
                    </a:p>
                  </a:txBody>
                  <a:tcPr/>
                </a:tc>
                <a:tc>
                  <a:txBody>
                    <a:bodyPr/>
                    <a:lstStyle/>
                    <a:p>
                      <a:r>
                        <a:rPr lang="en-GB" dirty="0"/>
                        <a:t>20.3</a:t>
                      </a:r>
                    </a:p>
                  </a:txBody>
                  <a:tcPr/>
                </a:tc>
                <a:extLst>
                  <a:ext uri="{0D108BD9-81ED-4DB2-BD59-A6C34878D82A}">
                    <a16:rowId xmlns:a16="http://schemas.microsoft.com/office/drawing/2014/main" val="10004"/>
                  </a:ext>
                </a:extLst>
              </a:tr>
              <a:tr h="509655">
                <a:tc>
                  <a:txBody>
                    <a:bodyPr/>
                    <a:lstStyle/>
                    <a:p>
                      <a:r>
                        <a:rPr lang="en-GB" dirty="0"/>
                        <a:t>Post 1980</a:t>
                      </a:r>
                    </a:p>
                  </a:txBody>
                  <a:tcPr/>
                </a:tc>
                <a:tc>
                  <a:txBody>
                    <a:bodyPr/>
                    <a:lstStyle/>
                    <a:p>
                      <a:r>
                        <a:rPr lang="en-GB" dirty="0"/>
                        <a:t>71.60</a:t>
                      </a:r>
                    </a:p>
                  </a:txBody>
                  <a:tcPr/>
                </a:tc>
                <a:tc>
                  <a:txBody>
                    <a:bodyPr/>
                    <a:lstStyle/>
                    <a:p>
                      <a:r>
                        <a:rPr lang="en-GB" dirty="0"/>
                        <a:t>40,900</a:t>
                      </a:r>
                    </a:p>
                  </a:txBody>
                  <a:tcPr/>
                </a:tc>
                <a:tc>
                  <a:txBody>
                    <a:bodyPr/>
                    <a:lstStyle/>
                    <a:p>
                      <a:r>
                        <a:rPr lang="en-GB" dirty="0"/>
                        <a:t>13.4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037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398" y="533400"/>
            <a:ext cx="7215206" cy="321243"/>
          </a:xfrm>
        </p:spPr>
        <p:txBody>
          <a:bodyPr/>
          <a:lstStyle/>
          <a:p>
            <a:r>
              <a:rPr lang="en-GB" dirty="0"/>
              <a:t>Fuel Poverty – the consequences</a:t>
            </a:r>
          </a:p>
        </p:txBody>
      </p:sp>
      <p:pic>
        <p:nvPicPr>
          <p:cNvPr id="4" name="Picture 3"/>
          <p:cNvPicPr>
            <a:picLocks noChangeAspect="1"/>
          </p:cNvPicPr>
          <p:nvPr/>
        </p:nvPicPr>
        <p:blipFill rotWithShape="1">
          <a:blip r:embed="rId3"/>
          <a:srcRect t="4196" b="3245"/>
          <a:stretch/>
        </p:blipFill>
        <p:spPr>
          <a:xfrm>
            <a:off x="1981200" y="1143001"/>
            <a:ext cx="4685129" cy="5562600"/>
          </a:xfrm>
          <a:prstGeom prst="rect">
            <a:avLst/>
          </a:prstGeom>
          <a:effectLst/>
        </p:spPr>
      </p:pic>
      <p:sp>
        <p:nvSpPr>
          <p:cNvPr id="3" name="Subtitle 2"/>
          <p:cNvSpPr>
            <a:spLocks noGrp="1"/>
          </p:cNvSpPr>
          <p:nvPr>
            <p:ph type="subTitle" idx="1"/>
          </p:nvPr>
        </p:nvSpPr>
        <p:spPr/>
        <p:txBody>
          <a:bodyPr/>
          <a:lstStyle/>
          <a:p>
            <a:endParaRPr lang="en-GB" dirty="0"/>
          </a:p>
        </p:txBody>
      </p:sp>
      <p:sp>
        <p:nvSpPr>
          <p:cNvPr id="5" name="Rectangle 4"/>
          <p:cNvSpPr/>
          <p:nvPr/>
        </p:nvSpPr>
        <p:spPr>
          <a:xfrm>
            <a:off x="3276600" y="4267200"/>
            <a:ext cx="3352800" cy="152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2098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497" y="457200"/>
            <a:ext cx="7215206" cy="321243"/>
          </a:xfrm>
        </p:spPr>
        <p:txBody>
          <a:bodyPr/>
          <a:lstStyle/>
          <a:p>
            <a:pPr algn="ctr"/>
            <a:r>
              <a:rPr lang="en-GB" dirty="0"/>
              <a:t>Why should we act?</a:t>
            </a:r>
          </a:p>
        </p:txBody>
      </p:sp>
      <p:sp>
        <p:nvSpPr>
          <p:cNvPr id="3" name="Subtitle 2"/>
          <p:cNvSpPr>
            <a:spLocks noGrp="1"/>
          </p:cNvSpPr>
          <p:nvPr>
            <p:ph type="subTitle" idx="1"/>
          </p:nvPr>
        </p:nvSpPr>
        <p:spPr>
          <a:xfrm>
            <a:off x="512736" y="914400"/>
            <a:ext cx="8153400" cy="4572000"/>
          </a:xfrm>
        </p:spPr>
        <p:txBody>
          <a:bodyPr>
            <a:no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Positive impact on physical health;</a:t>
            </a:r>
          </a:p>
          <a:p>
            <a:pPr marL="342900" indent="-342900">
              <a:buFont typeface="Arial" panose="020B0604020202020204" pitchFamily="34" charset="0"/>
              <a:buChar char="•"/>
            </a:pPr>
            <a:r>
              <a:rPr lang="en-GB" sz="2400" dirty="0"/>
              <a:t>Fewer premature winter deaths;</a:t>
            </a:r>
          </a:p>
          <a:p>
            <a:pPr marL="342900" indent="-342900">
              <a:buFont typeface="Arial" panose="020B0604020202020204" pitchFamily="34" charset="0"/>
              <a:buChar char="•"/>
            </a:pPr>
            <a:r>
              <a:rPr lang="en-GB" sz="2400" dirty="0"/>
              <a:t>Better mental health for occupants;</a:t>
            </a:r>
          </a:p>
          <a:p>
            <a:pPr marL="342900" indent="-342900">
              <a:buFont typeface="Arial" panose="020B0604020202020204" pitchFamily="34" charset="0"/>
              <a:buChar char="•"/>
            </a:pPr>
            <a:r>
              <a:rPr lang="en-GB" sz="2400" dirty="0"/>
              <a:t>Fewer cold, damp homes;</a:t>
            </a:r>
          </a:p>
          <a:p>
            <a:pPr marL="342900" indent="-342900">
              <a:buFont typeface="Arial" panose="020B0604020202020204" pitchFamily="34" charset="0"/>
              <a:buChar char="•"/>
            </a:pPr>
            <a:r>
              <a:rPr lang="en-GB" sz="2400" dirty="0"/>
              <a:t>Increased spending within local economies;</a:t>
            </a:r>
          </a:p>
          <a:p>
            <a:pPr marL="342900" indent="-342900">
              <a:buFont typeface="Arial" panose="020B0604020202020204" pitchFamily="34" charset="0"/>
              <a:buChar char="•"/>
            </a:pPr>
            <a:r>
              <a:rPr lang="en-GB" sz="2400" dirty="0"/>
              <a:t>Boosts local employment.</a:t>
            </a:r>
            <a:endParaRPr lang="en-US" sz="2400" b="1" dirty="0"/>
          </a:p>
        </p:txBody>
      </p:sp>
    </p:spTree>
    <p:extLst>
      <p:ext uri="{BB962C8B-B14F-4D97-AF65-F5344CB8AC3E}">
        <p14:creationId xmlns:p14="http://schemas.microsoft.com/office/powerpoint/2010/main" val="368980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513" y="335362"/>
            <a:ext cx="7215206" cy="321243"/>
          </a:xfrm>
        </p:spPr>
        <p:txBody>
          <a:bodyPr/>
          <a:lstStyle/>
          <a:p>
            <a:pPr algn="ctr"/>
            <a:r>
              <a:rPr lang="en-GB" dirty="0"/>
              <a:t>Northern Ireland Position</a:t>
            </a:r>
          </a:p>
        </p:txBody>
      </p:sp>
      <p:sp>
        <p:nvSpPr>
          <p:cNvPr id="3" name="Subtitle 2"/>
          <p:cNvSpPr>
            <a:spLocks noGrp="1"/>
          </p:cNvSpPr>
          <p:nvPr>
            <p:ph type="subTitle" idx="1"/>
          </p:nvPr>
        </p:nvSpPr>
        <p:spPr>
          <a:xfrm>
            <a:off x="308029" y="1066800"/>
            <a:ext cx="8634333" cy="4547257"/>
          </a:xfrm>
        </p:spPr>
        <p:txBody>
          <a:bodyPr>
            <a:normAutofit/>
          </a:bodyPr>
          <a:lstStyle/>
          <a:p>
            <a:pPr marL="342900" indent="-342900">
              <a:buFont typeface="Arial" panose="020B0604020202020204" pitchFamily="34" charset="0"/>
              <a:buChar char="•"/>
            </a:pPr>
            <a:r>
              <a:rPr lang="en-GB" sz="2400" dirty="0"/>
              <a:t>Over 160,000 households in Northern Ireland live in fuel poverty;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b="1" dirty="0"/>
          </a:p>
        </p:txBody>
      </p:sp>
      <p:sp>
        <p:nvSpPr>
          <p:cNvPr id="4" name="Rectangle 2"/>
          <p:cNvSpPr>
            <a:spLocks noChangeArrowheads="1"/>
          </p:cNvSpPr>
          <p:nvPr/>
        </p:nvSpPr>
        <p:spPr bwMode="auto">
          <a:xfrm>
            <a:off x="342900" y="1981200"/>
            <a:ext cx="109424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294019807"/>
              </p:ext>
            </p:extLst>
          </p:nvPr>
        </p:nvGraphicFramePr>
        <p:xfrm>
          <a:off x="1219201" y="2391396"/>
          <a:ext cx="6781799" cy="2333005"/>
        </p:xfrm>
        <a:graphic>
          <a:graphicData uri="http://schemas.openxmlformats.org/drawingml/2006/table">
            <a:tbl>
              <a:tblPr firstRow="1" firstCol="1" bandRow="1"/>
              <a:tblGrid>
                <a:gridCol w="2743825">
                  <a:extLst>
                    <a:ext uri="{9D8B030D-6E8A-4147-A177-3AD203B41FA5}">
                      <a16:colId xmlns:a16="http://schemas.microsoft.com/office/drawing/2014/main" val="20000"/>
                    </a:ext>
                  </a:extLst>
                </a:gridCol>
                <a:gridCol w="1365868">
                  <a:extLst>
                    <a:ext uri="{9D8B030D-6E8A-4147-A177-3AD203B41FA5}">
                      <a16:colId xmlns:a16="http://schemas.microsoft.com/office/drawing/2014/main" val="20001"/>
                    </a:ext>
                  </a:extLst>
                </a:gridCol>
                <a:gridCol w="1365868">
                  <a:extLst>
                    <a:ext uri="{9D8B030D-6E8A-4147-A177-3AD203B41FA5}">
                      <a16:colId xmlns:a16="http://schemas.microsoft.com/office/drawing/2014/main" val="20002"/>
                    </a:ext>
                  </a:extLst>
                </a:gridCol>
                <a:gridCol w="1306238">
                  <a:extLst>
                    <a:ext uri="{9D8B030D-6E8A-4147-A177-3AD203B41FA5}">
                      <a16:colId xmlns:a16="http://schemas.microsoft.com/office/drawing/2014/main" val="20003"/>
                    </a:ext>
                  </a:extLst>
                </a:gridCol>
              </a:tblGrid>
              <a:tr h="466601">
                <a:tc>
                  <a:txBody>
                    <a:bodyPr/>
                    <a:lstStyle/>
                    <a:p>
                      <a:pPr algn="ctr">
                        <a:lnSpc>
                          <a:spcPct val="150000"/>
                        </a:lnSpc>
                        <a:spcAft>
                          <a:spcPts val="0"/>
                        </a:spcAft>
                      </a:pPr>
                      <a:r>
                        <a:rPr lang="en-GB" sz="1200" b="1">
                          <a:effectLst/>
                          <a:latin typeface="Arial" panose="020B0604020202020204" pitchFamily="34" charset="0"/>
                          <a:ea typeface="Times New Roman" panose="02020603050405020304" pitchFamily="18" charset="0"/>
                        </a:rPr>
                        <a:t>Income Spend</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effectLst/>
                          <a:latin typeface="Arial" panose="020B0604020202020204" pitchFamily="34" charset="0"/>
                          <a:ea typeface="Times New Roman" panose="02020603050405020304" pitchFamily="18" charset="0"/>
                        </a:rPr>
                        <a:t>10-15%</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effectLst/>
                          <a:latin typeface="Arial" panose="020B0604020202020204" pitchFamily="34" charset="0"/>
                          <a:ea typeface="Times New Roman" panose="02020603050405020304" pitchFamily="18" charset="0"/>
                        </a:rPr>
                        <a:t>15-20%</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effectLst/>
                          <a:latin typeface="Arial" panose="020B0604020202020204" pitchFamily="34" charset="0"/>
                          <a:ea typeface="Times New Roman" panose="02020603050405020304" pitchFamily="18" charset="0"/>
                        </a:rPr>
                        <a:t>20+%</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3202">
                <a:tc>
                  <a:txBody>
                    <a:bodyPr/>
                    <a:lstStyle/>
                    <a:p>
                      <a:pPr algn="just">
                        <a:lnSpc>
                          <a:spcPct val="150000"/>
                        </a:lnSpc>
                        <a:spcAft>
                          <a:spcPts val="0"/>
                        </a:spcAft>
                      </a:pPr>
                      <a:r>
                        <a:rPr lang="en-GB" sz="1200">
                          <a:effectLst/>
                          <a:latin typeface="Arial" panose="020B0604020202020204" pitchFamily="34" charset="0"/>
                          <a:ea typeface="Times New Roman" panose="02020603050405020304" pitchFamily="18" charset="0"/>
                        </a:rPr>
                        <a:t>Percentage of fuel poor households – full income</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200">
                          <a:effectLst/>
                          <a:latin typeface="Arial" panose="020B0604020202020204" pitchFamily="34" charset="0"/>
                          <a:ea typeface="Times New Roman" panose="02020603050405020304" pitchFamily="18" charset="0"/>
                        </a:rPr>
                        <a:t>16%</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200">
                          <a:effectLst/>
                          <a:latin typeface="Arial" panose="020B0604020202020204" pitchFamily="34" charset="0"/>
                          <a:ea typeface="Times New Roman" panose="02020603050405020304" pitchFamily="18" charset="0"/>
                        </a:rPr>
                        <a:t>4%</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200">
                          <a:effectLst/>
                          <a:latin typeface="Arial" panose="020B0604020202020204" pitchFamily="34" charset="0"/>
                          <a:ea typeface="Times New Roman" panose="02020603050405020304" pitchFamily="18" charset="0"/>
                        </a:rPr>
                        <a:t>2%</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3202">
                <a:tc>
                  <a:txBody>
                    <a:bodyPr/>
                    <a:lstStyle/>
                    <a:p>
                      <a:pPr algn="just">
                        <a:lnSpc>
                          <a:spcPct val="150000"/>
                        </a:lnSpc>
                        <a:spcAft>
                          <a:spcPts val="0"/>
                        </a:spcAft>
                      </a:pPr>
                      <a:r>
                        <a:rPr lang="en-GB" sz="1200">
                          <a:effectLst/>
                          <a:latin typeface="Arial" panose="020B0604020202020204" pitchFamily="34" charset="0"/>
                          <a:ea typeface="Times New Roman" panose="02020603050405020304" pitchFamily="18" charset="0"/>
                        </a:rPr>
                        <a:t>Number of fuel poor households – full income</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200">
                          <a:effectLst/>
                          <a:latin typeface="Arial" panose="020B0604020202020204" pitchFamily="34" charset="0"/>
                          <a:ea typeface="Times New Roman" panose="02020603050405020304" pitchFamily="18" charset="0"/>
                        </a:rPr>
                        <a:t>115,700</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200">
                          <a:effectLst/>
                          <a:latin typeface="Arial" panose="020B0604020202020204" pitchFamily="34" charset="0"/>
                          <a:ea typeface="Times New Roman" panose="02020603050405020304" pitchFamily="18" charset="0"/>
                        </a:rPr>
                        <a:t>30,400</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200" dirty="0">
                          <a:effectLst/>
                          <a:latin typeface="Arial" panose="020B0604020202020204" pitchFamily="34" charset="0"/>
                          <a:ea typeface="Times New Roman" panose="02020603050405020304" pitchFamily="18" charset="0"/>
                        </a:rPr>
                        <a:t>13,400</a:t>
                      </a:r>
                      <a:endParaRPr lang="en-GB"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7016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7395" y="1828800"/>
            <a:ext cx="2888805" cy="3820958"/>
          </a:xfrm>
        </p:spPr>
        <p:txBody>
          <a:bodyPr>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3200" dirty="0"/>
              <a:t>Rural Properties</a:t>
            </a:r>
          </a:p>
          <a:p>
            <a:endParaRPr lang="en-GB" dirty="0"/>
          </a:p>
        </p:txBody>
      </p:sp>
      <p:sp>
        <p:nvSpPr>
          <p:cNvPr id="4" name="Title 3"/>
          <p:cNvSpPr>
            <a:spLocks noGrp="1"/>
          </p:cNvSpPr>
          <p:nvPr>
            <p:ph type="ctrTitle"/>
          </p:nvPr>
        </p:nvSpPr>
        <p:spPr/>
        <p:txBody>
          <a:bodyPr/>
          <a:lstStyle/>
          <a:p>
            <a:r>
              <a:rPr lang="en-GB" dirty="0"/>
              <a:t>Northern Ireland Challenges</a:t>
            </a:r>
          </a:p>
        </p:txBody>
      </p:sp>
      <p:pic>
        <p:nvPicPr>
          <p:cNvPr id="2" name="Picture 1"/>
          <p:cNvPicPr>
            <a:picLocks noChangeAspect="1"/>
          </p:cNvPicPr>
          <p:nvPr/>
        </p:nvPicPr>
        <p:blipFill>
          <a:blip r:embed="rId3"/>
          <a:stretch>
            <a:fillRect/>
          </a:stretch>
        </p:blipFill>
        <p:spPr>
          <a:xfrm>
            <a:off x="3886200" y="1828800"/>
            <a:ext cx="4707401" cy="3777689"/>
          </a:xfrm>
          <a:prstGeom prst="rect">
            <a:avLst/>
          </a:prstGeom>
        </p:spPr>
      </p:pic>
    </p:spTree>
    <p:extLst>
      <p:ext uri="{BB962C8B-B14F-4D97-AF65-F5344CB8AC3E}">
        <p14:creationId xmlns:p14="http://schemas.microsoft.com/office/powerpoint/2010/main" val="1957021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Northern Ireland Challenges</a:t>
            </a:r>
          </a:p>
        </p:txBody>
      </p:sp>
      <p:sp>
        <p:nvSpPr>
          <p:cNvPr id="3" name="Subtitle 2"/>
          <p:cNvSpPr>
            <a:spLocks noGrp="1"/>
          </p:cNvSpPr>
          <p:nvPr>
            <p:ph type="subTitle" idx="1"/>
          </p:nvPr>
        </p:nvSpPr>
        <p:spPr>
          <a:xfrm>
            <a:off x="966398" y="1829847"/>
            <a:ext cx="2157802" cy="3820958"/>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Off-grid properties</a:t>
            </a:r>
          </a:p>
          <a:p>
            <a:endParaRPr lang="en-GB" dirty="0"/>
          </a:p>
        </p:txBody>
      </p:sp>
      <p:pic>
        <p:nvPicPr>
          <p:cNvPr id="4" name="Picture 3"/>
          <p:cNvPicPr>
            <a:picLocks noChangeAspect="1"/>
          </p:cNvPicPr>
          <p:nvPr/>
        </p:nvPicPr>
        <p:blipFill>
          <a:blip r:embed="rId3"/>
          <a:stretch>
            <a:fillRect/>
          </a:stretch>
        </p:blipFill>
        <p:spPr>
          <a:xfrm>
            <a:off x="4038600" y="1892476"/>
            <a:ext cx="2466975" cy="1847850"/>
          </a:xfrm>
          <a:prstGeom prst="rect">
            <a:avLst/>
          </a:prstGeom>
        </p:spPr>
      </p:pic>
      <p:pic>
        <p:nvPicPr>
          <p:cNvPr id="5" name="Picture 4"/>
          <p:cNvPicPr>
            <a:picLocks noChangeAspect="1"/>
          </p:cNvPicPr>
          <p:nvPr/>
        </p:nvPicPr>
        <p:blipFill>
          <a:blip r:embed="rId4"/>
          <a:stretch>
            <a:fillRect/>
          </a:stretch>
        </p:blipFill>
        <p:spPr>
          <a:xfrm>
            <a:off x="2399929" y="3643052"/>
            <a:ext cx="2667000" cy="1910479"/>
          </a:xfrm>
          <a:prstGeom prst="rect">
            <a:avLst/>
          </a:prstGeom>
        </p:spPr>
      </p:pic>
      <p:pic>
        <p:nvPicPr>
          <p:cNvPr id="6" name="Picture 5"/>
          <p:cNvPicPr>
            <a:picLocks noChangeAspect="1"/>
          </p:cNvPicPr>
          <p:nvPr/>
        </p:nvPicPr>
        <p:blipFill>
          <a:blip r:embed="rId5"/>
          <a:stretch>
            <a:fillRect/>
          </a:stretch>
        </p:blipFill>
        <p:spPr>
          <a:xfrm>
            <a:off x="6000379" y="3507680"/>
            <a:ext cx="2181225" cy="2181225"/>
          </a:xfrm>
          <a:prstGeom prst="rect">
            <a:avLst/>
          </a:prstGeom>
        </p:spPr>
      </p:pic>
    </p:spTree>
    <p:extLst>
      <p:ext uri="{BB962C8B-B14F-4D97-AF65-F5344CB8AC3E}">
        <p14:creationId xmlns:p14="http://schemas.microsoft.com/office/powerpoint/2010/main" val="177224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Northern Ireland Challenges</a:t>
            </a:r>
          </a:p>
        </p:txBody>
      </p:sp>
      <p:sp>
        <p:nvSpPr>
          <p:cNvPr id="3" name="Subtitle 2"/>
          <p:cNvSpPr>
            <a:spLocks noGrp="1"/>
          </p:cNvSpPr>
          <p:nvPr>
            <p:ph type="subTitle" idx="1"/>
          </p:nvPr>
        </p:nvSpPr>
        <p:spPr>
          <a:xfrm>
            <a:off x="966398" y="1829847"/>
            <a:ext cx="3224602" cy="3820958"/>
          </a:xfrm>
        </p:spPr>
        <p:txBody>
          <a:bodyPr/>
          <a:lstStyle/>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Private rented sector</a:t>
            </a:r>
          </a:p>
          <a:p>
            <a:endParaRPr lang="en-GB" dirty="0"/>
          </a:p>
        </p:txBody>
      </p:sp>
      <p:pic>
        <p:nvPicPr>
          <p:cNvPr id="4" name="Picture 3"/>
          <p:cNvPicPr>
            <a:picLocks noChangeAspect="1"/>
          </p:cNvPicPr>
          <p:nvPr/>
        </p:nvPicPr>
        <p:blipFill>
          <a:blip r:embed="rId3"/>
          <a:stretch>
            <a:fillRect/>
          </a:stretch>
        </p:blipFill>
        <p:spPr>
          <a:xfrm>
            <a:off x="3962400" y="2590799"/>
            <a:ext cx="4219204" cy="2712345"/>
          </a:xfrm>
          <a:prstGeom prst="rect">
            <a:avLst/>
          </a:prstGeom>
        </p:spPr>
      </p:pic>
    </p:spTree>
    <p:extLst>
      <p:ext uri="{BB962C8B-B14F-4D97-AF65-F5344CB8AC3E}">
        <p14:creationId xmlns:p14="http://schemas.microsoft.com/office/powerpoint/2010/main" val="160311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Northern Ireland Challenges</a:t>
            </a:r>
          </a:p>
        </p:txBody>
      </p:sp>
      <p:sp>
        <p:nvSpPr>
          <p:cNvPr id="3" name="Subtitle 2"/>
          <p:cNvSpPr>
            <a:spLocks noGrp="1"/>
          </p:cNvSpPr>
          <p:nvPr>
            <p:ph type="subTitle" idx="1"/>
          </p:nvPr>
        </p:nvSpPr>
        <p:spPr>
          <a:xfrm>
            <a:off x="966398" y="1829847"/>
            <a:ext cx="2996002" cy="3820958"/>
          </a:xfrm>
        </p:spPr>
        <p:txBody>
          <a:bodyPr>
            <a:normAutofit/>
          </a:bodyPr>
          <a:lstStyle/>
          <a:p>
            <a:endParaRPr lang="en-GB" sz="2800" dirty="0"/>
          </a:p>
          <a:p>
            <a:pPr marL="342900" indent="-3429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Net zero carbon</a:t>
            </a:r>
          </a:p>
          <a:p>
            <a:endParaRPr lang="en-GB" sz="2800" dirty="0"/>
          </a:p>
        </p:txBody>
      </p:sp>
      <p:pic>
        <p:nvPicPr>
          <p:cNvPr id="4" name="Picture 3"/>
          <p:cNvPicPr>
            <a:picLocks noChangeAspect="1"/>
          </p:cNvPicPr>
          <p:nvPr/>
        </p:nvPicPr>
        <p:blipFill>
          <a:blip r:embed="rId3"/>
          <a:stretch>
            <a:fillRect/>
          </a:stretch>
        </p:blipFill>
        <p:spPr>
          <a:xfrm>
            <a:off x="3962400" y="2159176"/>
            <a:ext cx="4852900" cy="2717624"/>
          </a:xfrm>
          <a:prstGeom prst="rect">
            <a:avLst/>
          </a:prstGeom>
        </p:spPr>
      </p:pic>
    </p:spTree>
    <p:extLst>
      <p:ext uri="{BB962C8B-B14F-4D97-AF65-F5344CB8AC3E}">
        <p14:creationId xmlns:p14="http://schemas.microsoft.com/office/powerpoint/2010/main" val="163546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Current Programmes	</a:t>
            </a: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a:t>Affordable Warmth Scheme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Boiler Replacement Scheme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Energy Advice Line</a:t>
            </a:r>
          </a:p>
          <a:p>
            <a:endParaRPr lang="en-GB" dirty="0"/>
          </a:p>
          <a:p>
            <a:pPr marL="342900" indent="-342900">
              <a:buFont typeface="Arial" panose="020B0604020202020204" pitchFamily="34" charset="0"/>
              <a:buChar char="•"/>
            </a:pPr>
            <a:r>
              <a:rPr lang="en-GB" dirty="0"/>
              <a:t>Schools Education Programme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Northern Ireland Sustainable Energy Programme</a:t>
            </a:r>
          </a:p>
        </p:txBody>
      </p:sp>
    </p:spTree>
    <p:extLst>
      <p:ext uri="{BB962C8B-B14F-4D97-AF65-F5344CB8AC3E}">
        <p14:creationId xmlns:p14="http://schemas.microsoft.com/office/powerpoint/2010/main" val="264539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640" y="855901"/>
            <a:ext cx="7215206" cy="321243"/>
          </a:xfrm>
        </p:spPr>
        <p:txBody>
          <a:bodyPr/>
          <a:lstStyle/>
          <a:p>
            <a:r>
              <a:rPr lang="en-GB" dirty="0"/>
              <a:t>Looking forward</a:t>
            </a:r>
          </a:p>
        </p:txBody>
      </p:sp>
      <p:sp>
        <p:nvSpPr>
          <p:cNvPr id="3" name="Subtitle 2"/>
          <p:cNvSpPr>
            <a:spLocks noGrp="1"/>
          </p:cNvSpPr>
          <p:nvPr>
            <p:ph type="subTitle" idx="1"/>
          </p:nvPr>
        </p:nvSpPr>
        <p:spPr>
          <a:xfrm>
            <a:off x="966398" y="1371600"/>
            <a:ext cx="7215206" cy="4279205"/>
          </a:xfrm>
        </p:spPr>
        <p:txBody>
          <a:bodyPr>
            <a:normAutofit fontScale="92500" lnSpcReduction="20000"/>
          </a:bodyPr>
          <a:lstStyle/>
          <a:p>
            <a:endParaRPr lang="en-US" dirty="0"/>
          </a:p>
          <a:p>
            <a:pPr marL="342900" indent="-342900">
              <a:buFont typeface="Arial" panose="020B0604020202020204" pitchFamily="34" charset="0"/>
              <a:buChar char="•"/>
            </a:pPr>
            <a:r>
              <a:rPr lang="en-US" sz="1900" dirty="0"/>
              <a:t>The Department commits to continue to deliver the Affordable Warmth Scheme and the Boiler Replacement Scheme</a:t>
            </a:r>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pPr marL="342900" indent="-342900">
              <a:buFont typeface="Arial" panose="020B0604020202020204" pitchFamily="34" charset="0"/>
              <a:buChar char="•"/>
            </a:pPr>
            <a:r>
              <a:rPr lang="en-US" sz="1900" dirty="0"/>
              <a:t>The Department commits to a review of the effectiveness of the current Fuel Poverty Strategy and develop a new strategy which complements the Executive’s other energy efficiency schemes.</a:t>
            </a:r>
          </a:p>
          <a:p>
            <a:endParaRPr lang="en-GB" dirty="0"/>
          </a:p>
        </p:txBody>
      </p:sp>
      <p:pic>
        <p:nvPicPr>
          <p:cNvPr id="4" name="Picture 3"/>
          <p:cNvPicPr>
            <a:picLocks noChangeAspect="1"/>
          </p:cNvPicPr>
          <p:nvPr/>
        </p:nvPicPr>
        <p:blipFill>
          <a:blip r:embed="rId2"/>
          <a:stretch>
            <a:fillRect/>
          </a:stretch>
        </p:blipFill>
        <p:spPr>
          <a:xfrm>
            <a:off x="2944227" y="2346866"/>
            <a:ext cx="3255546" cy="2164268"/>
          </a:xfrm>
          <a:prstGeom prst="rect">
            <a:avLst/>
          </a:prstGeom>
        </p:spPr>
      </p:pic>
    </p:spTree>
    <p:extLst>
      <p:ext uri="{BB962C8B-B14F-4D97-AF65-F5344CB8AC3E}">
        <p14:creationId xmlns:p14="http://schemas.microsoft.com/office/powerpoint/2010/main" val="315521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838200"/>
            <a:ext cx="7215206" cy="321243"/>
          </a:xfrm>
        </p:spPr>
        <p:txBody>
          <a:bodyPr/>
          <a:lstStyle/>
          <a:p>
            <a:pPr algn="ctr"/>
            <a:r>
              <a:rPr lang="en-GB" dirty="0"/>
              <a:t>What is Fuel Poverty?</a:t>
            </a:r>
          </a:p>
        </p:txBody>
      </p:sp>
      <p:sp>
        <p:nvSpPr>
          <p:cNvPr id="3" name="Subtitle 2"/>
          <p:cNvSpPr>
            <a:spLocks noGrp="1"/>
          </p:cNvSpPr>
          <p:nvPr>
            <p:ph type="subTitle" idx="1"/>
          </p:nvPr>
        </p:nvSpPr>
        <p:spPr>
          <a:xfrm>
            <a:off x="533400" y="1447800"/>
            <a:ext cx="4419600" cy="3657600"/>
          </a:xfrm>
        </p:spPr>
        <p:txBody>
          <a:bodyPr>
            <a:no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dirty="0"/>
              <a:t>The usual definition of a fuel poor household is one that needs to spend more than 10 per cent of its income on fuel to obtain a satisfactory level of heating.</a:t>
            </a:r>
          </a:p>
          <a:p>
            <a:pPr marL="342900" indent="-342900">
              <a:buFont typeface="Arial" panose="020B0604020202020204" pitchFamily="34" charset="0"/>
              <a:buChar char="•"/>
            </a:pPr>
            <a:r>
              <a:rPr lang="en-GB" dirty="0"/>
              <a:t>Fuel Poverty results from a combination of factors: low household income, unaffordable energy prices, and the poor heating and insulation standards of the housing stock.</a:t>
            </a:r>
          </a:p>
        </p:txBody>
      </p:sp>
      <p:pic>
        <p:nvPicPr>
          <p:cNvPr id="4" name="Picture 3"/>
          <p:cNvPicPr>
            <a:picLocks noChangeAspect="1"/>
          </p:cNvPicPr>
          <p:nvPr/>
        </p:nvPicPr>
        <p:blipFill>
          <a:blip r:embed="rId3"/>
          <a:stretch>
            <a:fillRect/>
          </a:stretch>
        </p:blipFill>
        <p:spPr>
          <a:xfrm>
            <a:off x="5257800" y="2057400"/>
            <a:ext cx="3435246" cy="2286000"/>
          </a:xfrm>
          <a:prstGeom prst="rect">
            <a:avLst/>
          </a:prstGeom>
        </p:spPr>
      </p:pic>
    </p:spTree>
    <p:extLst>
      <p:ext uri="{BB962C8B-B14F-4D97-AF65-F5344CB8AC3E}">
        <p14:creationId xmlns:p14="http://schemas.microsoft.com/office/powerpoint/2010/main" val="3079764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Next steps	</a:t>
            </a:r>
          </a:p>
        </p:txBody>
      </p:sp>
      <p:sp>
        <p:nvSpPr>
          <p:cNvPr id="3" name="Subtitle 2"/>
          <p:cNvSpPr>
            <a:spLocks noGrp="1"/>
          </p:cNvSpPr>
          <p:nvPr>
            <p:ph type="subTitle" idx="1"/>
          </p:nvPr>
        </p:nvSpPr>
        <p:spPr/>
        <p:txBody>
          <a:bodyPr>
            <a:normAutofit fontScale="77500" lnSpcReduction="2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Formal Stakeholder engagement</a:t>
            </a:r>
          </a:p>
          <a:p>
            <a:endParaRPr lang="en-US" dirty="0"/>
          </a:p>
          <a:p>
            <a:pPr marL="342900" indent="-342900">
              <a:buFont typeface="Arial" panose="020B0604020202020204" pitchFamily="34" charset="0"/>
              <a:buChar char="•"/>
            </a:pPr>
            <a:r>
              <a:rPr lang="en-US" dirty="0"/>
              <a:t>Liaising with DfE regarding the Energy and Energy Efficiency Strategies</a:t>
            </a:r>
          </a:p>
          <a:p>
            <a:endParaRPr lang="en-US" dirty="0"/>
          </a:p>
          <a:p>
            <a:pPr marL="342900" indent="-342900">
              <a:buFont typeface="Arial" panose="020B0604020202020204" pitchFamily="34" charset="0"/>
              <a:buChar char="•"/>
            </a:pPr>
            <a:r>
              <a:rPr lang="en-US" dirty="0"/>
              <a:t>Consultation</a:t>
            </a:r>
          </a:p>
          <a:p>
            <a:endParaRPr lang="en-GB" dirty="0"/>
          </a:p>
        </p:txBody>
      </p:sp>
      <p:pic>
        <p:nvPicPr>
          <p:cNvPr id="5" name="Picture 4"/>
          <p:cNvPicPr>
            <a:picLocks noChangeAspect="1"/>
          </p:cNvPicPr>
          <p:nvPr/>
        </p:nvPicPr>
        <p:blipFill>
          <a:blip r:embed="rId2"/>
          <a:stretch>
            <a:fillRect/>
          </a:stretch>
        </p:blipFill>
        <p:spPr>
          <a:xfrm>
            <a:off x="2209800" y="1676400"/>
            <a:ext cx="4391644" cy="2512716"/>
          </a:xfrm>
          <a:prstGeom prst="rect">
            <a:avLst/>
          </a:prstGeom>
        </p:spPr>
      </p:pic>
    </p:spTree>
    <p:extLst>
      <p:ext uri="{BB962C8B-B14F-4D97-AF65-F5344CB8AC3E}">
        <p14:creationId xmlns:p14="http://schemas.microsoft.com/office/powerpoint/2010/main" val="188223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2"/>
          <a:stretch>
            <a:fillRect/>
          </a:stretch>
        </p:blipFill>
        <p:spPr>
          <a:xfrm>
            <a:off x="1657350" y="1485900"/>
            <a:ext cx="5829300" cy="3886200"/>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585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959" y="887736"/>
            <a:ext cx="7215206" cy="321243"/>
          </a:xfrm>
        </p:spPr>
        <p:txBody>
          <a:bodyPr/>
          <a:lstStyle/>
          <a:p>
            <a:r>
              <a:rPr lang="en-GB" dirty="0"/>
              <a:t>Fuel Poverty – Why is it distinct?</a:t>
            </a:r>
          </a:p>
        </p:txBody>
      </p:sp>
      <p:sp>
        <p:nvSpPr>
          <p:cNvPr id="3" name="Subtitle 2"/>
          <p:cNvSpPr>
            <a:spLocks noGrp="1"/>
          </p:cNvSpPr>
          <p:nvPr>
            <p:ph type="subTitle" idx="1"/>
          </p:nvPr>
        </p:nvSpPr>
        <p:spPr/>
        <p:txBody>
          <a:bodyPr>
            <a:normAutofit/>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3016"/>
            <a:ext cx="5867400" cy="4127789"/>
          </a:xfrm>
          <a:prstGeom prst="rect">
            <a:avLst/>
          </a:prstGeom>
        </p:spPr>
      </p:pic>
    </p:spTree>
    <p:extLst>
      <p:ext uri="{BB962C8B-B14F-4D97-AF65-F5344CB8AC3E}">
        <p14:creationId xmlns:p14="http://schemas.microsoft.com/office/powerpoint/2010/main" val="308856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838200"/>
            <a:ext cx="7215206" cy="321243"/>
          </a:xfrm>
        </p:spPr>
        <p:txBody>
          <a:bodyPr/>
          <a:lstStyle/>
          <a:p>
            <a:pPr algn="ctr"/>
            <a:r>
              <a:rPr lang="en-GB" dirty="0"/>
              <a:t>Scale of the problem</a:t>
            </a:r>
          </a:p>
        </p:txBody>
      </p:sp>
      <p:sp>
        <p:nvSpPr>
          <p:cNvPr id="3" name="Subtitle 2"/>
          <p:cNvSpPr>
            <a:spLocks noGrp="1"/>
          </p:cNvSpPr>
          <p:nvPr>
            <p:ph type="subTitle" idx="1"/>
          </p:nvPr>
        </p:nvSpPr>
        <p:spPr>
          <a:xfrm>
            <a:off x="533400" y="1447800"/>
            <a:ext cx="8153400" cy="3820958"/>
          </a:xfrm>
        </p:spPr>
        <p:txBody>
          <a:bodyPr>
            <a:noAutofit/>
          </a:bodyPr>
          <a:lstStyle/>
          <a:p>
            <a:pPr marL="342900" indent="-342900">
              <a:buFont typeface="Arial" panose="020B0604020202020204" pitchFamily="34" charset="0"/>
              <a:buChar char="•"/>
            </a:pPr>
            <a:endParaRPr lang="en-GB" sz="2400" b="1" dirty="0"/>
          </a:p>
        </p:txBody>
      </p:sp>
      <p:graphicFrame>
        <p:nvGraphicFramePr>
          <p:cNvPr id="11" name="Chart 10"/>
          <p:cNvGraphicFramePr/>
          <p:nvPr>
            <p:extLst>
              <p:ext uri="{D42A27DB-BD31-4B8C-83A1-F6EECF244321}">
                <p14:modId xmlns:p14="http://schemas.microsoft.com/office/powerpoint/2010/main" val="228257869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91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398" y="533400"/>
            <a:ext cx="7215206" cy="321243"/>
          </a:xfrm>
        </p:spPr>
        <p:txBody>
          <a:bodyPr/>
          <a:lstStyle/>
          <a:p>
            <a:r>
              <a:rPr lang="en-GB" dirty="0"/>
              <a:t>Fuel Poverty by council area (2016)</a:t>
            </a:r>
          </a:p>
        </p:txBody>
      </p:sp>
      <p:sp>
        <p:nvSpPr>
          <p:cNvPr id="3" name="Subtitle 2"/>
          <p:cNvSpPr>
            <a:spLocks noGrp="1"/>
          </p:cNvSpPr>
          <p:nvPr>
            <p:ph type="subTitle" idx="1"/>
          </p:nvPr>
        </p:nvSpPr>
        <p:spPr/>
        <p:txBody>
          <a:bodyPr/>
          <a:lstStyle/>
          <a:p>
            <a:endParaRPr lang="en-GB" dirty="0"/>
          </a:p>
        </p:txBody>
      </p:sp>
      <p:pic>
        <p:nvPicPr>
          <p:cNvPr id="4" name="Picture 3"/>
          <p:cNvPicPr/>
          <p:nvPr/>
        </p:nvPicPr>
        <p:blipFill rotWithShape="1">
          <a:blip r:embed="rId3"/>
          <a:srcRect l="41878" t="33990" r="27709" b="15468"/>
          <a:stretch/>
        </p:blipFill>
        <p:spPr bwMode="auto">
          <a:xfrm>
            <a:off x="1552000" y="892743"/>
            <a:ext cx="6044002" cy="4796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15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660188"/>
              </p:ext>
            </p:extLst>
          </p:nvPr>
        </p:nvGraphicFramePr>
        <p:xfrm>
          <a:off x="500635" y="838200"/>
          <a:ext cx="8146732" cy="4572000"/>
        </p:xfrm>
        <a:graphic>
          <a:graphicData uri="http://schemas.openxmlformats.org/drawingml/2006/table">
            <a:tbl>
              <a:tblPr firstRow="1" firstCol="1" bandRow="1">
                <a:tableStyleId>{00A15C55-8517-42AA-B614-E9B94910E393}</a:tableStyleId>
              </a:tblPr>
              <a:tblGrid>
                <a:gridCol w="2343000">
                  <a:extLst>
                    <a:ext uri="{9D8B030D-6E8A-4147-A177-3AD203B41FA5}">
                      <a16:colId xmlns:a16="http://schemas.microsoft.com/office/drawing/2014/main" val="20000"/>
                    </a:ext>
                  </a:extLst>
                </a:gridCol>
                <a:gridCol w="1468041">
                  <a:extLst>
                    <a:ext uri="{9D8B030D-6E8A-4147-A177-3AD203B41FA5}">
                      <a16:colId xmlns:a16="http://schemas.microsoft.com/office/drawing/2014/main" val="20001"/>
                    </a:ext>
                  </a:extLst>
                </a:gridCol>
                <a:gridCol w="1138913">
                  <a:extLst>
                    <a:ext uri="{9D8B030D-6E8A-4147-A177-3AD203B41FA5}">
                      <a16:colId xmlns:a16="http://schemas.microsoft.com/office/drawing/2014/main" val="20002"/>
                    </a:ext>
                  </a:extLst>
                </a:gridCol>
                <a:gridCol w="1645640">
                  <a:extLst>
                    <a:ext uri="{9D8B030D-6E8A-4147-A177-3AD203B41FA5}">
                      <a16:colId xmlns:a16="http://schemas.microsoft.com/office/drawing/2014/main" val="20003"/>
                    </a:ext>
                  </a:extLst>
                </a:gridCol>
                <a:gridCol w="1551138">
                  <a:extLst>
                    <a:ext uri="{9D8B030D-6E8A-4147-A177-3AD203B41FA5}">
                      <a16:colId xmlns:a16="http://schemas.microsoft.com/office/drawing/2014/main" val="20004"/>
                    </a:ext>
                  </a:extLst>
                </a:gridCol>
              </a:tblGrid>
              <a:tr h="543116">
                <a:tc>
                  <a:txBody>
                    <a:bodyPr/>
                    <a:lstStyle/>
                    <a:p>
                      <a:pPr algn="ctr">
                        <a:spcAft>
                          <a:spcPts val="0"/>
                        </a:spcAft>
                      </a:pPr>
                      <a:r>
                        <a:rPr lang="en-GB" sz="1200">
                          <a:effectLst/>
                        </a:rPr>
                        <a:t>	Council Area</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No. of Private Properties (2014)</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Fuel Poverty Rate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Estimated No. of fuel poor private households</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Average SAP rating (2012)</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0"/>
                  </a:ext>
                </a:extLst>
              </a:tr>
              <a:tr h="362077">
                <a:tc>
                  <a:txBody>
                    <a:bodyPr/>
                    <a:lstStyle/>
                    <a:p>
                      <a:pPr algn="just">
                        <a:spcAft>
                          <a:spcPts val="0"/>
                        </a:spcAft>
                      </a:pPr>
                      <a:r>
                        <a:rPr lang="en-GB" sz="1200">
                          <a:effectLst/>
                        </a:rPr>
                        <a:t>Antrim &amp; Newtownabbey</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51,960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14</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7,274</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64.99</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1"/>
                  </a:ext>
                </a:extLst>
              </a:tr>
              <a:tr h="362077">
                <a:tc>
                  <a:txBody>
                    <a:bodyPr/>
                    <a:lstStyle/>
                    <a:p>
                      <a:pPr algn="just">
                        <a:spcAft>
                          <a:spcPts val="0"/>
                        </a:spcAft>
                      </a:pPr>
                      <a:r>
                        <a:rPr lang="en-GB" sz="1200">
                          <a:effectLst/>
                        </a:rPr>
                        <a:t>Ards &amp; North Down</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59,200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20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11,440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66.80</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2"/>
                  </a:ext>
                </a:extLst>
              </a:tr>
              <a:tr h="362077">
                <a:tc>
                  <a:txBody>
                    <a:bodyPr/>
                    <a:lstStyle/>
                    <a:p>
                      <a:pPr algn="just">
                        <a:spcAft>
                          <a:spcPts val="0"/>
                        </a:spcAft>
                      </a:pPr>
                      <a:r>
                        <a:rPr lang="en-GB" sz="1200">
                          <a:effectLst/>
                        </a:rPr>
                        <a:t>Armagh, Banbridge &amp; Craigavon</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54,230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24</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13,015</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63.86</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3"/>
                  </a:ext>
                </a:extLst>
              </a:tr>
              <a:tr h="362077">
                <a:tc>
                  <a:txBody>
                    <a:bodyPr/>
                    <a:lstStyle/>
                    <a:p>
                      <a:pPr algn="just">
                        <a:spcAft>
                          <a:spcPts val="0"/>
                        </a:spcAft>
                      </a:pPr>
                      <a:r>
                        <a:rPr lang="en-GB" sz="1200">
                          <a:effectLst/>
                        </a:rPr>
                        <a:t>Belfast</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82,540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15</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13,881</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70.31</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4"/>
                  </a:ext>
                </a:extLst>
              </a:tr>
              <a:tr h="362077">
                <a:tc>
                  <a:txBody>
                    <a:bodyPr/>
                    <a:lstStyle/>
                    <a:p>
                      <a:pPr algn="just">
                        <a:spcAft>
                          <a:spcPts val="0"/>
                        </a:spcAft>
                      </a:pPr>
                      <a:r>
                        <a:rPr lang="en-GB" sz="1200">
                          <a:effectLst/>
                        </a:rPr>
                        <a:t>Causeway Coast &amp; Glens</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45,620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27</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12,317</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63.55</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5"/>
                  </a:ext>
                </a:extLst>
              </a:tr>
              <a:tr h="362077">
                <a:tc>
                  <a:txBody>
                    <a:bodyPr/>
                    <a:lstStyle/>
                    <a:p>
                      <a:pPr algn="just">
                        <a:spcAft>
                          <a:spcPts val="0"/>
                        </a:spcAft>
                      </a:pPr>
                      <a:r>
                        <a:rPr lang="en-GB" sz="1200">
                          <a:effectLst/>
                        </a:rPr>
                        <a:t>Derry &amp; Strabane</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41,450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31</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12,849</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65.36</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6"/>
                  </a:ext>
                </a:extLst>
              </a:tr>
              <a:tr h="362077">
                <a:tc>
                  <a:txBody>
                    <a:bodyPr/>
                    <a:lstStyle/>
                    <a:p>
                      <a:pPr algn="just">
                        <a:spcAft>
                          <a:spcPts val="0"/>
                        </a:spcAft>
                      </a:pPr>
                      <a:r>
                        <a:rPr lang="en-GB" sz="1200">
                          <a:effectLst/>
                        </a:rPr>
                        <a:t>Fermanagh &amp; Omagh</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36,690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26</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9,591</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62.61</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7"/>
                  </a:ext>
                </a:extLst>
              </a:tr>
              <a:tr h="362077">
                <a:tc>
                  <a:txBody>
                    <a:bodyPr/>
                    <a:lstStyle/>
                    <a:p>
                      <a:pPr algn="just">
                        <a:spcAft>
                          <a:spcPts val="0"/>
                        </a:spcAft>
                      </a:pPr>
                      <a:r>
                        <a:rPr lang="en-GB" sz="1200">
                          <a:effectLst/>
                        </a:rPr>
                        <a:t>Lisburn &amp; Castlereagh</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60,560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13</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7,872</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67.00</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8"/>
                  </a:ext>
                </a:extLst>
              </a:tr>
              <a:tr h="362077">
                <a:tc>
                  <a:txBody>
                    <a:bodyPr/>
                    <a:lstStyle/>
                    <a:p>
                      <a:pPr algn="just">
                        <a:spcAft>
                          <a:spcPts val="0"/>
                        </a:spcAft>
                      </a:pPr>
                      <a:r>
                        <a:rPr lang="en-GB" sz="1200">
                          <a:effectLst/>
                        </a:rPr>
                        <a:t>Mid &amp; East Antrim</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48,260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22</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10,617</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66.72</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09"/>
                  </a:ext>
                </a:extLst>
              </a:tr>
              <a:tr h="362077">
                <a:tc>
                  <a:txBody>
                    <a:bodyPr/>
                    <a:lstStyle/>
                    <a:p>
                      <a:pPr algn="just">
                        <a:spcAft>
                          <a:spcPts val="0"/>
                        </a:spcAft>
                      </a:pPr>
                      <a:r>
                        <a:rPr lang="en-GB" sz="1200">
                          <a:effectLst/>
                        </a:rPr>
                        <a:t>Mid Ulster</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39,410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32</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12,611</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62.45</a:t>
                      </a:r>
                      <a:endParaRPr lang="en-GB" sz="100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10"/>
                  </a:ext>
                </a:extLst>
              </a:tr>
              <a:tr h="362077">
                <a:tc>
                  <a:txBody>
                    <a:bodyPr/>
                    <a:lstStyle/>
                    <a:p>
                      <a:pPr algn="just">
                        <a:spcAft>
                          <a:spcPts val="0"/>
                        </a:spcAft>
                      </a:pPr>
                      <a:r>
                        <a:rPr lang="en-GB" sz="1200">
                          <a:effectLst/>
                        </a:rPr>
                        <a:t>Newry, Mourne &amp; Down</a:t>
                      </a:r>
                      <a:endParaRPr lang="en-GB" sz="1000">
                        <a:effectLst/>
                      </a:endParaRPr>
                    </a:p>
                    <a:p>
                      <a:pPr algn="just">
                        <a:spcAft>
                          <a:spcPts val="0"/>
                        </a:spcAft>
                      </a:pPr>
                      <a:r>
                        <a:rPr lang="en-GB" sz="1200">
                          <a:effectLst/>
                        </a:rPr>
                        <a:t> </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49,710</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26</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a:effectLst/>
                        </a:rPr>
                        <a:t>12,924</a:t>
                      </a:r>
                      <a:endParaRPr lang="en-GB" sz="1000">
                        <a:effectLst/>
                        <a:latin typeface="Times New Roman" panose="02020603050405020304" pitchFamily="18" charset="0"/>
                        <a:ea typeface="Times New Roman" panose="02020603050405020304" pitchFamily="18" charset="0"/>
                      </a:endParaRPr>
                    </a:p>
                  </a:txBody>
                  <a:tcPr marL="67889" marR="67889" marT="0" marB="0"/>
                </a:tc>
                <a:tc>
                  <a:txBody>
                    <a:bodyPr/>
                    <a:lstStyle/>
                    <a:p>
                      <a:pPr algn="ctr">
                        <a:spcAft>
                          <a:spcPts val="0"/>
                        </a:spcAft>
                      </a:pPr>
                      <a:r>
                        <a:rPr lang="en-GB" sz="1200" dirty="0">
                          <a:effectLst/>
                        </a:rPr>
                        <a:t>63.31</a:t>
                      </a:r>
                      <a:endParaRPr lang="en-GB" sz="1000" dirty="0">
                        <a:effectLst/>
                        <a:latin typeface="Times New Roman" panose="02020603050405020304" pitchFamily="18" charset="0"/>
                        <a:ea typeface="Times New Roman" panose="02020603050405020304" pitchFamily="18" charset="0"/>
                      </a:endParaRPr>
                    </a:p>
                  </a:txBody>
                  <a:tcPr marL="67889" marR="67889"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0215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624" y="1001888"/>
            <a:ext cx="7215206" cy="321243"/>
          </a:xfrm>
        </p:spPr>
        <p:txBody>
          <a:bodyPr/>
          <a:lstStyle/>
          <a:p>
            <a:r>
              <a:rPr lang="en-GB" dirty="0"/>
              <a:t>Cause - Low Household Income</a:t>
            </a:r>
          </a:p>
        </p:txBody>
      </p:sp>
      <p:pic>
        <p:nvPicPr>
          <p:cNvPr id="4" name="Picture 3"/>
          <p:cNvPicPr>
            <a:picLocks noChangeAspect="1"/>
          </p:cNvPicPr>
          <p:nvPr/>
        </p:nvPicPr>
        <p:blipFill>
          <a:blip r:embed="rId3"/>
          <a:stretch>
            <a:fillRect/>
          </a:stretch>
        </p:blipFill>
        <p:spPr>
          <a:xfrm>
            <a:off x="788624" y="1599117"/>
            <a:ext cx="7566751" cy="3659766"/>
          </a:xfrm>
          <a:prstGeom prst="rect">
            <a:avLst/>
          </a:prstGeom>
        </p:spPr>
      </p:pic>
      <p:sp>
        <p:nvSpPr>
          <p:cNvPr id="3" name="Subtitle 2"/>
          <p:cNvSpPr>
            <a:spLocks noGrp="1"/>
          </p:cNvSpPr>
          <p:nvPr>
            <p:ph type="subTitle" idx="1"/>
          </p:nvPr>
        </p:nvSpPr>
        <p:spPr/>
        <p:txBody>
          <a:bodyPr>
            <a:normAutofit fontScale="92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sz="1300" dirty="0"/>
          </a:p>
          <a:p>
            <a:endParaRPr lang="en-US" sz="1300" dirty="0"/>
          </a:p>
          <a:p>
            <a:endParaRPr lang="en-US" sz="1300" dirty="0"/>
          </a:p>
          <a:p>
            <a:r>
              <a:rPr lang="en-US" sz="1300" dirty="0"/>
              <a:t>Median Weekly Incomes before housing Costs (Source House of Commons Briefing Paper, April 2018</a:t>
            </a:r>
            <a:endParaRPr lang="en-GB" sz="1300" dirty="0"/>
          </a:p>
        </p:txBody>
      </p:sp>
    </p:spTree>
    <p:extLst>
      <p:ext uri="{BB962C8B-B14F-4D97-AF65-F5344CB8AC3E}">
        <p14:creationId xmlns:p14="http://schemas.microsoft.com/office/powerpoint/2010/main" val="206741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397" y="934482"/>
            <a:ext cx="7215206" cy="321243"/>
          </a:xfrm>
        </p:spPr>
        <p:txBody>
          <a:bodyPr/>
          <a:lstStyle/>
          <a:p>
            <a:r>
              <a:rPr lang="en-GB" dirty="0"/>
              <a:t>Cause – Low Household Income</a:t>
            </a:r>
          </a:p>
        </p:txBody>
      </p:sp>
      <p:pic>
        <p:nvPicPr>
          <p:cNvPr id="4" name="Picture 3"/>
          <p:cNvPicPr>
            <a:picLocks noChangeAspect="1"/>
          </p:cNvPicPr>
          <p:nvPr/>
        </p:nvPicPr>
        <p:blipFill>
          <a:blip r:embed="rId2"/>
          <a:stretch>
            <a:fillRect/>
          </a:stretch>
        </p:blipFill>
        <p:spPr>
          <a:xfrm>
            <a:off x="1543063" y="1744799"/>
            <a:ext cx="6061875" cy="4395080"/>
          </a:xfrm>
          <a:prstGeom prst="rect">
            <a:avLst/>
          </a:prstGeom>
        </p:spPr>
      </p:pic>
      <p:sp>
        <p:nvSpPr>
          <p:cNvPr id="3" name="Subtitle 2"/>
          <p:cNvSpPr>
            <a:spLocks noGrp="1"/>
          </p:cNvSpPr>
          <p:nvPr>
            <p:ph type="subTitle" idx="1"/>
          </p:nvPr>
        </p:nvSpPr>
        <p:spPr/>
        <p:txBody>
          <a:bodyPr/>
          <a:lstStyle/>
          <a:p>
            <a:endParaRPr lang="en-GB" dirty="0"/>
          </a:p>
        </p:txBody>
      </p:sp>
      <p:sp>
        <p:nvSpPr>
          <p:cNvPr id="5" name="Rectangle 4"/>
          <p:cNvSpPr/>
          <p:nvPr/>
        </p:nvSpPr>
        <p:spPr>
          <a:xfrm>
            <a:off x="1752600" y="6171003"/>
            <a:ext cx="3961918" cy="369332"/>
          </a:xfrm>
          <a:prstGeom prst="rect">
            <a:avLst/>
          </a:prstGeom>
        </p:spPr>
        <p:txBody>
          <a:bodyPr wrap="none">
            <a:spAutoFit/>
          </a:bodyPr>
          <a:lstStyle/>
          <a:p>
            <a:r>
              <a:rPr lang="en-US" dirty="0"/>
              <a:t>Source : ASDA Income Tracker May 2019</a:t>
            </a:r>
            <a:endParaRPr lang="en-GB" dirty="0"/>
          </a:p>
        </p:txBody>
      </p:sp>
    </p:spTree>
    <p:extLst>
      <p:ext uri="{BB962C8B-B14F-4D97-AF65-F5344CB8AC3E}">
        <p14:creationId xmlns:p14="http://schemas.microsoft.com/office/powerpoint/2010/main" val="289399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Cause – High Energy Costs</a:t>
            </a:r>
          </a:p>
        </p:txBody>
      </p:sp>
      <p:pic>
        <p:nvPicPr>
          <p:cNvPr id="5" name="Picture 4"/>
          <p:cNvPicPr>
            <a:picLocks noChangeAspect="1"/>
          </p:cNvPicPr>
          <p:nvPr/>
        </p:nvPicPr>
        <p:blipFill>
          <a:blip r:embed="rId3"/>
          <a:stretch>
            <a:fillRect/>
          </a:stretch>
        </p:blipFill>
        <p:spPr>
          <a:xfrm>
            <a:off x="993229" y="1849165"/>
            <a:ext cx="7341099" cy="3801640"/>
          </a:xfrm>
          <a:prstGeom prst="rect">
            <a:avLst/>
          </a:prstGeom>
        </p:spPr>
      </p:pic>
      <p:sp>
        <p:nvSpPr>
          <p:cNvPr id="3" name="Subtitle 2"/>
          <p:cNvSpPr>
            <a:spLocks noGrp="1"/>
          </p:cNvSpPr>
          <p:nvPr>
            <p:ph type="subTitle" idx="1"/>
          </p:nvPr>
        </p:nvSpPr>
        <p:spPr/>
        <p:txBody>
          <a:bodyPr/>
          <a:lstStyle/>
          <a:p>
            <a:endParaRPr lang="en-GB" dirty="0"/>
          </a:p>
        </p:txBody>
      </p:sp>
      <p:sp>
        <p:nvSpPr>
          <p:cNvPr id="6" name="Rectangle 5"/>
          <p:cNvSpPr/>
          <p:nvPr/>
        </p:nvSpPr>
        <p:spPr>
          <a:xfrm>
            <a:off x="944932" y="5848517"/>
            <a:ext cx="6217867" cy="307777"/>
          </a:xfrm>
          <a:prstGeom prst="rect">
            <a:avLst/>
          </a:prstGeom>
        </p:spPr>
        <p:txBody>
          <a:bodyPr wrap="square">
            <a:spAutoFit/>
          </a:bodyPr>
          <a:lstStyle/>
          <a:p>
            <a:r>
              <a:rPr lang="en-US" sz="1400" dirty="0"/>
              <a:t>(Source: ONS Family Resources Survey 2019 period F/Y 2016 to 2018)</a:t>
            </a:r>
            <a:endParaRPr lang="en-GB" sz="1400" dirty="0"/>
          </a:p>
        </p:txBody>
      </p:sp>
    </p:spTree>
    <p:extLst>
      <p:ext uri="{BB962C8B-B14F-4D97-AF65-F5344CB8AC3E}">
        <p14:creationId xmlns:p14="http://schemas.microsoft.com/office/powerpoint/2010/main" val="314702112"/>
      </p:ext>
    </p:extLst>
  </p:cSld>
  <p:clrMapOvr>
    <a:masterClrMapping/>
  </p:clrMapOvr>
</p:sld>
</file>

<file path=ppt/theme/theme1.xml><?xml version="1.0" encoding="utf-8"?>
<a:theme xmlns:a="http://schemas.openxmlformats.org/drawingml/2006/main" name="Df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4104</TotalTime>
  <Words>3521</Words>
  <Application>Microsoft Office PowerPoint</Application>
  <PresentationFormat>On-screen Show (4:3)</PresentationFormat>
  <Paragraphs>310</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ITC Franklin Gothic Std Book</vt:lpstr>
      <vt:lpstr>ITC Franklin Gothic Std Med</vt:lpstr>
      <vt:lpstr>Times New Roman</vt:lpstr>
      <vt:lpstr>DfC Master</vt:lpstr>
      <vt:lpstr>Fuel Poverty in Northern Ireland – the challenge ahead  Avril Hiles</vt:lpstr>
      <vt:lpstr>What is Fuel Poverty?</vt:lpstr>
      <vt:lpstr>Fuel Poverty – Why is it distinct?</vt:lpstr>
      <vt:lpstr>Scale of the problem</vt:lpstr>
      <vt:lpstr>Fuel Poverty by council area (2016)</vt:lpstr>
      <vt:lpstr>PowerPoint Presentation</vt:lpstr>
      <vt:lpstr>Cause - Low Household Income</vt:lpstr>
      <vt:lpstr>Cause – Low Household Income</vt:lpstr>
      <vt:lpstr>Cause – High Energy Costs</vt:lpstr>
      <vt:lpstr>Cause – Poor Energy Efficiency</vt:lpstr>
      <vt:lpstr>Fuel Poverty – the consequences</vt:lpstr>
      <vt:lpstr>Why should we act?</vt:lpstr>
      <vt:lpstr>Northern Ireland Position</vt:lpstr>
      <vt:lpstr>Northern Ireland Challenges</vt:lpstr>
      <vt:lpstr>Northern Ireland Challenges</vt:lpstr>
      <vt:lpstr>Northern Ireland Challenges</vt:lpstr>
      <vt:lpstr>Northern Ireland Challenges</vt:lpstr>
      <vt:lpstr>Current Programmes </vt:lpstr>
      <vt:lpstr>Looking forward</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MacQuarrie, Jason</dc:creator>
  <cp:lastModifiedBy>Kim Weir</cp:lastModifiedBy>
  <cp:revision>144</cp:revision>
  <dcterms:created xsi:type="dcterms:W3CDTF">2006-08-16T00:00:00Z</dcterms:created>
  <dcterms:modified xsi:type="dcterms:W3CDTF">2020-02-19T10:46:12Z</dcterms:modified>
</cp:coreProperties>
</file>