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9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055" autoAdjust="0"/>
  </p:normalViewPr>
  <p:slideViewPr>
    <p:cSldViewPr snapToGrid="0">
      <p:cViewPr varScale="1">
        <p:scale>
          <a:sx n="107" d="100"/>
          <a:sy n="107" d="100"/>
        </p:scale>
        <p:origin x="7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20C54F-F654-4154-9F9D-EC22AB7C5A0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8BCB271-EF38-4CDD-99D7-5D03DE739FD7}">
      <dgm:prSet phldrT="[Text]" custT="1"/>
      <dgm:spPr/>
      <dgm:t>
        <a:bodyPr/>
        <a:lstStyle/>
        <a:p>
          <a:r>
            <a:rPr lang="en-GB" sz="2000" dirty="0">
              <a:latin typeface="Arial" panose="020B0604020202020204" pitchFamily="34" charset="0"/>
              <a:cs typeface="Arial" panose="020B0604020202020204" pitchFamily="34" charset="0"/>
            </a:rPr>
            <a:t>Go Succeed Service – Engage and Foundation</a:t>
          </a:r>
        </a:p>
      </dgm:t>
    </dgm:pt>
    <dgm:pt modelId="{C9D143C1-DEC1-4D22-A576-C1C81000DD9C}" type="parTrans" cxnId="{FF52F9C2-7A30-46D7-A7D1-2CA4A29DAB0F}">
      <dgm:prSet/>
      <dgm:spPr/>
      <dgm:t>
        <a:bodyPr/>
        <a:lstStyle/>
        <a:p>
          <a:endParaRPr lang="en-GB"/>
        </a:p>
      </dgm:t>
    </dgm:pt>
    <dgm:pt modelId="{24AE32F2-2E59-4E25-82B9-6059E7BB8F1D}" type="sibTrans" cxnId="{FF52F9C2-7A30-46D7-A7D1-2CA4A29DAB0F}">
      <dgm:prSet/>
      <dgm:spPr/>
      <dgm:t>
        <a:bodyPr/>
        <a:lstStyle/>
        <a:p>
          <a:endParaRPr lang="en-GB"/>
        </a:p>
      </dgm:t>
    </dgm:pt>
    <dgm:pt modelId="{E089FE56-50EE-4AED-9C9B-0FF0100BFC05}">
      <dgm:prSet phldrT="[Text]" custT="1"/>
      <dgm:spPr/>
      <dgm:t>
        <a:bodyPr/>
        <a:lstStyle/>
        <a:p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The objective is to provide support to </a:t>
          </a:r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314 businesses</a:t>
          </a:r>
          <a:r>
            <a:rPr lang="en-GB" sz="1200" b="0" dirty="0">
              <a:latin typeface="Arial" panose="020B0604020202020204" pitchFamily="34" charset="0"/>
              <a:cs typeface="Arial" panose="020B0604020202020204" pitchFamily="34" charset="0"/>
            </a:rPr>
            <a:t> (SMEs) across the Engage and Foundation pillars</a:t>
          </a:r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; </a:t>
          </a:r>
        </a:p>
      </dgm:t>
    </dgm:pt>
    <dgm:pt modelId="{53B802CD-9B6C-42CA-8E6C-0146DBF83100}" type="parTrans" cxnId="{60BB49E8-3F5A-43AA-8459-6B0727CCC78A}">
      <dgm:prSet/>
      <dgm:spPr/>
      <dgm:t>
        <a:bodyPr/>
        <a:lstStyle/>
        <a:p>
          <a:endParaRPr lang="en-GB"/>
        </a:p>
      </dgm:t>
    </dgm:pt>
    <dgm:pt modelId="{611A6CB7-630C-46B1-92CC-4D0A2D1F2EA2}" type="sibTrans" cxnId="{60BB49E8-3F5A-43AA-8459-6B0727CCC78A}">
      <dgm:prSet/>
      <dgm:spPr/>
      <dgm:t>
        <a:bodyPr/>
        <a:lstStyle/>
        <a:p>
          <a:endParaRPr lang="en-GB"/>
        </a:p>
      </dgm:t>
    </dgm:pt>
    <dgm:pt modelId="{F5681982-B286-44E7-AAD4-80F073727B42}">
      <dgm:prSet phldrT="[Text]" custT="1"/>
      <dgm:spPr/>
      <dgm:t>
        <a:bodyPr/>
        <a:lstStyle/>
        <a:p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 The objective is to provide support to </a:t>
          </a:r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320 businesses (</a:t>
          </a:r>
          <a:r>
            <a:rPr lang="en-GB" sz="1200" b="0" dirty="0">
              <a:latin typeface="Arial" panose="020B0604020202020204" pitchFamily="34" charset="0"/>
              <a:cs typeface="Arial" panose="020B0604020202020204" pitchFamily="34" charset="0"/>
            </a:rPr>
            <a:t>SMEs) across the Growth and Scaling pillars;</a:t>
          </a:r>
          <a:endParaRPr lang="en-GB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21F1633-EABB-4C82-9B9C-FA376D26B445}" type="parTrans" cxnId="{889E1A33-09E6-4BDC-AB69-44A28F57AF9D}">
      <dgm:prSet/>
      <dgm:spPr/>
      <dgm:t>
        <a:bodyPr/>
        <a:lstStyle/>
        <a:p>
          <a:endParaRPr lang="en-GB"/>
        </a:p>
      </dgm:t>
    </dgm:pt>
    <dgm:pt modelId="{1CD3C1E4-772F-476C-98A7-D22CA53C7007}" type="sibTrans" cxnId="{889E1A33-09E6-4BDC-AB69-44A28F57AF9D}">
      <dgm:prSet/>
      <dgm:spPr/>
      <dgm:t>
        <a:bodyPr/>
        <a:lstStyle/>
        <a:p>
          <a:endParaRPr lang="en-GB"/>
        </a:p>
      </dgm:t>
    </dgm:pt>
    <dgm:pt modelId="{F8769BC2-3EE8-46E9-ACCE-D4AD58C6F669}">
      <dgm:prSet phldrT="[Text]" custT="1"/>
      <dgm:spPr/>
      <dgm:t>
        <a:bodyPr/>
        <a:lstStyle/>
        <a:p>
          <a:r>
            <a:rPr lang="en-GB" sz="2000" dirty="0">
              <a:latin typeface="Arial" panose="020B0604020202020204" pitchFamily="34" charset="0"/>
              <a:cs typeface="Arial" panose="020B0604020202020204" pitchFamily="34" charset="0"/>
            </a:rPr>
            <a:t>Go Succeed – Small Grants</a:t>
          </a:r>
        </a:p>
      </dgm:t>
    </dgm:pt>
    <dgm:pt modelId="{11E301DE-0B8E-452C-9F7A-F79834C5CA26}" type="parTrans" cxnId="{384E45D9-B057-4E25-A60F-A052AA6F0B81}">
      <dgm:prSet/>
      <dgm:spPr/>
      <dgm:t>
        <a:bodyPr/>
        <a:lstStyle/>
        <a:p>
          <a:endParaRPr lang="en-GB"/>
        </a:p>
      </dgm:t>
    </dgm:pt>
    <dgm:pt modelId="{1CFD5AEA-9A22-4CE5-9E33-B0A7A88F3BCA}" type="sibTrans" cxnId="{384E45D9-B057-4E25-A60F-A052AA6F0B81}">
      <dgm:prSet/>
      <dgm:spPr/>
      <dgm:t>
        <a:bodyPr/>
        <a:lstStyle/>
        <a:p>
          <a:endParaRPr lang="en-GB"/>
        </a:p>
      </dgm:t>
    </dgm:pt>
    <dgm:pt modelId="{608FEE16-CB3A-4C2B-8BF1-6CF21C552E61}">
      <dgm:prSet phldrT="[Text]" custT="1"/>
      <dgm:spPr/>
      <dgm:t>
        <a:bodyPr/>
        <a:lstStyle/>
        <a:p>
          <a:r>
            <a:rPr lang="en-GB" sz="2000" dirty="0">
              <a:latin typeface="Arial" panose="020B0604020202020204" pitchFamily="34" charset="0"/>
              <a:cs typeface="Arial" panose="020B0604020202020204" pitchFamily="34" charset="0"/>
            </a:rPr>
            <a:t>Go Succeed Service – Growth and Scaling</a:t>
          </a:r>
        </a:p>
      </dgm:t>
    </dgm:pt>
    <dgm:pt modelId="{45CFA6FB-9676-4DBB-99F7-D9344050B413}" type="sibTrans" cxnId="{345193B3-1797-488B-BCB9-9BD078C62DB3}">
      <dgm:prSet/>
      <dgm:spPr/>
      <dgm:t>
        <a:bodyPr/>
        <a:lstStyle/>
        <a:p>
          <a:endParaRPr lang="en-GB"/>
        </a:p>
      </dgm:t>
    </dgm:pt>
    <dgm:pt modelId="{7D768811-D4FB-4188-A0BA-CBE814A6B18E}" type="parTrans" cxnId="{345193B3-1797-488B-BCB9-9BD078C62DB3}">
      <dgm:prSet/>
      <dgm:spPr/>
      <dgm:t>
        <a:bodyPr/>
        <a:lstStyle/>
        <a:p>
          <a:endParaRPr lang="en-GB"/>
        </a:p>
      </dgm:t>
    </dgm:pt>
    <dgm:pt modelId="{8FE11F5E-7D5D-49D4-8791-41D4C07353D8}">
      <dgm:prSet phldrT="[Text]" custT="1"/>
      <dgm:spPr/>
      <dgm:t>
        <a:bodyPr/>
        <a:lstStyle/>
        <a:p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Grants are available for participating businesses between £1,000 and £4,000, funded at a rate of 70% (subject to eligibility criteria). </a:t>
          </a:r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137 businesses  </a:t>
          </a:r>
          <a:r>
            <a:rPr lang="en-GB" sz="1200" b="0" dirty="0">
              <a:latin typeface="Arial" panose="020B0604020202020204" pitchFamily="34" charset="0"/>
              <a:cs typeface="Arial" panose="020B0604020202020204" pitchFamily="34" charset="0"/>
            </a:rPr>
            <a:t>will be supported with this grant </a:t>
          </a:r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across the Council area</a:t>
          </a:r>
        </a:p>
      </dgm:t>
    </dgm:pt>
    <dgm:pt modelId="{309ADB3D-1641-4F7F-98C7-00D5614F9C8C}" type="parTrans" cxnId="{CB26642B-2C70-4A3C-9D53-77348F183635}">
      <dgm:prSet/>
      <dgm:spPr/>
      <dgm:t>
        <a:bodyPr/>
        <a:lstStyle/>
        <a:p>
          <a:endParaRPr lang="en-GB"/>
        </a:p>
      </dgm:t>
    </dgm:pt>
    <dgm:pt modelId="{9EE1FCF4-1E2D-4DA5-9AE8-610777B67321}" type="sibTrans" cxnId="{CB26642B-2C70-4A3C-9D53-77348F183635}">
      <dgm:prSet/>
      <dgm:spPr/>
      <dgm:t>
        <a:bodyPr/>
        <a:lstStyle/>
        <a:p>
          <a:endParaRPr lang="en-GB"/>
        </a:p>
      </dgm:t>
    </dgm:pt>
    <dgm:pt modelId="{C861B46D-B917-4972-A734-851C22390829}">
      <dgm:prSet phldrT="[Text]" custT="1"/>
      <dgm:spPr/>
      <dgm:t>
        <a:bodyPr/>
        <a:lstStyle/>
        <a:p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Engage: - Engaging individuals at the pre/ early start-up phase</a:t>
          </a:r>
        </a:p>
      </dgm:t>
    </dgm:pt>
    <dgm:pt modelId="{99FEF40B-E0DB-40EE-9DC8-2E86E289D26A}" type="parTrans" cxnId="{C179D63F-DC2D-4CE7-BEB9-688770CEC7F7}">
      <dgm:prSet/>
      <dgm:spPr/>
    </dgm:pt>
    <dgm:pt modelId="{1041D6A9-A7F0-4684-9D46-08356B2DDAEF}" type="sibTrans" cxnId="{C179D63F-DC2D-4CE7-BEB9-688770CEC7F7}">
      <dgm:prSet/>
      <dgm:spPr/>
    </dgm:pt>
    <dgm:pt modelId="{5EEDF90C-1C9B-44C8-97F7-B09D2838926B}">
      <dgm:prSet phldrT="[Text]" custT="1"/>
      <dgm:spPr/>
      <dgm:t>
        <a:bodyPr/>
        <a:lstStyle/>
        <a:p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Foundation: - Focus on start-ups with potential to be employer enterprises; i.e. to have paid staff via PAYE (and VAT registration), by an agreed timeframe. </a:t>
          </a:r>
        </a:p>
      </dgm:t>
    </dgm:pt>
    <dgm:pt modelId="{B58BC06D-C788-40EF-994A-FBA51F874371}" type="parTrans" cxnId="{BDF5A4A7-C965-4B03-B408-23A1DC62CB8C}">
      <dgm:prSet/>
      <dgm:spPr/>
    </dgm:pt>
    <dgm:pt modelId="{625E7982-5260-4383-90F7-433F9375164F}" type="sibTrans" cxnId="{BDF5A4A7-C965-4B03-B408-23A1DC62CB8C}">
      <dgm:prSet/>
      <dgm:spPr/>
    </dgm:pt>
    <dgm:pt modelId="{47CF3F59-B6E7-4304-9BE2-A69990F1A1D6}">
      <dgm:prSet phldrT="[Text]" custT="1"/>
      <dgm:spPr/>
      <dgm:t>
        <a:bodyPr/>
        <a:lstStyle/>
        <a:p>
          <a:endParaRPr lang="en-GB" sz="11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D71000A-FB6A-42CD-A8D9-A2BEDD363F7D}" type="parTrans" cxnId="{8D7D5FA0-31FF-49EE-A743-C44195C43225}">
      <dgm:prSet/>
      <dgm:spPr/>
    </dgm:pt>
    <dgm:pt modelId="{2071520C-67DC-440B-8588-ED14D7738440}" type="sibTrans" cxnId="{8D7D5FA0-31FF-49EE-A743-C44195C43225}">
      <dgm:prSet/>
      <dgm:spPr/>
    </dgm:pt>
    <dgm:pt modelId="{398AFDF2-938E-49F0-95CD-B81490A52107}">
      <dgm:prSet phldrT="[Text]" custT="1"/>
      <dgm:spPr/>
      <dgm:t>
        <a:bodyPr/>
        <a:lstStyle/>
        <a:p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Growth: - to support businesses with aspirations to grow. The focus is on regional/export markets, and on identifying potential sources of competitive advantage, usually grounded in innovation. For businesses with the ambition and ability to scale.</a:t>
          </a:r>
        </a:p>
      </dgm:t>
    </dgm:pt>
    <dgm:pt modelId="{CF450F57-3EBF-4F29-A5FB-02206278D22E}" type="parTrans" cxnId="{5653FB1D-8AAC-41C1-B88A-B47B1B2249D7}">
      <dgm:prSet/>
      <dgm:spPr/>
    </dgm:pt>
    <dgm:pt modelId="{ECB7B57B-7435-4466-AF28-92BA95D19C6A}" type="sibTrans" cxnId="{5653FB1D-8AAC-41C1-B88A-B47B1B2249D7}">
      <dgm:prSet/>
      <dgm:spPr/>
    </dgm:pt>
    <dgm:pt modelId="{236684AC-B263-47B6-8799-107013173617}">
      <dgm:prSet phldrT="[Text]" custT="1"/>
      <dgm:spPr/>
      <dgm:t>
        <a:bodyPr/>
        <a:lstStyle/>
        <a:p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Scaling: - geared to supporting businesses with potential generate at least £1m in revenue after 3 years. </a:t>
          </a:r>
        </a:p>
      </dgm:t>
    </dgm:pt>
    <dgm:pt modelId="{C742F47B-F69E-4854-8C57-FD915DE44EF4}" type="parTrans" cxnId="{B4E0A704-6320-40CF-8E95-D0C71756F4D4}">
      <dgm:prSet/>
      <dgm:spPr/>
    </dgm:pt>
    <dgm:pt modelId="{3A21D0D6-C5A4-4A41-B40D-8DB0FD445069}" type="sibTrans" cxnId="{B4E0A704-6320-40CF-8E95-D0C71756F4D4}">
      <dgm:prSet/>
      <dgm:spPr/>
    </dgm:pt>
    <dgm:pt modelId="{ABEF974D-3B65-4BE5-BB22-D4A84916B2C3}">
      <dgm:prSet phldrT="[Text]" custT="1"/>
      <dgm:spPr/>
      <dgm:t>
        <a:bodyPr/>
        <a:lstStyle/>
        <a:p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The Go Succeed programme </a:t>
          </a:r>
          <a:r>
            <a:rPr lang="en-GB" sz="1200" dirty="0" err="1">
              <a:latin typeface="Arial" panose="020B0604020202020204" pitchFamily="34" charset="0"/>
              <a:cs typeface="Arial" panose="020B0604020202020204" pitchFamily="34" charset="0"/>
            </a:rPr>
            <a:t>programme</a:t>
          </a:r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 is funded through the UKSPF</a:t>
          </a:r>
        </a:p>
      </dgm:t>
    </dgm:pt>
    <dgm:pt modelId="{AE6F2FCF-4FDC-48E2-8A5A-6D36F7E0CB20}" type="parTrans" cxnId="{EEE9F8B0-C5B0-4E69-8531-C580EBA5CEC9}">
      <dgm:prSet/>
      <dgm:spPr/>
    </dgm:pt>
    <dgm:pt modelId="{CC1E6E48-2E04-4C1E-9CE8-29B49B5F0BA1}" type="sibTrans" cxnId="{EEE9F8B0-C5B0-4E69-8531-C580EBA5CEC9}">
      <dgm:prSet/>
      <dgm:spPr/>
    </dgm:pt>
    <dgm:pt modelId="{779A2ED3-8A7B-4489-B42E-19F24BB34A23}">
      <dgm:prSet phldrT="[Text]" custT="1"/>
      <dgm:spPr/>
      <dgm:t>
        <a:bodyPr/>
        <a:lstStyle/>
        <a:p>
          <a:endParaRPr lang="en-GB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D614325-9AA5-40CD-9B3F-199BBE3A1BA0}" type="parTrans" cxnId="{23145CA2-B674-448E-A141-6357666341F8}">
      <dgm:prSet/>
      <dgm:spPr/>
    </dgm:pt>
    <dgm:pt modelId="{7D58E0CC-653D-4218-B197-91F3C272E16D}" type="sibTrans" cxnId="{23145CA2-B674-448E-A141-6357666341F8}">
      <dgm:prSet/>
      <dgm:spPr/>
    </dgm:pt>
    <dgm:pt modelId="{9EB7B197-CF40-4B82-8CB6-1AFF21584094}" type="pres">
      <dgm:prSet presAssocID="{BB20C54F-F654-4154-9F9D-EC22AB7C5A06}" presName="Name0" presStyleCnt="0">
        <dgm:presLayoutVars>
          <dgm:dir/>
          <dgm:animLvl val="lvl"/>
          <dgm:resizeHandles val="exact"/>
        </dgm:presLayoutVars>
      </dgm:prSet>
      <dgm:spPr/>
    </dgm:pt>
    <dgm:pt modelId="{2C597111-29AF-4506-9E36-A3F441C143E8}" type="pres">
      <dgm:prSet presAssocID="{98BCB271-EF38-4CDD-99D7-5D03DE739FD7}" presName="linNode" presStyleCnt="0"/>
      <dgm:spPr/>
    </dgm:pt>
    <dgm:pt modelId="{34F44F33-0244-4939-A438-3E3C3EB033CC}" type="pres">
      <dgm:prSet presAssocID="{98BCB271-EF38-4CDD-99D7-5D03DE739FD7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F881FB80-34E7-44DB-9F4D-646D2E377E29}" type="pres">
      <dgm:prSet presAssocID="{98BCB271-EF38-4CDD-99D7-5D03DE739FD7}" presName="descendantText" presStyleLbl="alignAccFollowNode1" presStyleIdx="0" presStyleCnt="3">
        <dgm:presLayoutVars>
          <dgm:bulletEnabled val="1"/>
        </dgm:presLayoutVars>
      </dgm:prSet>
      <dgm:spPr/>
    </dgm:pt>
    <dgm:pt modelId="{A508972C-A014-41F0-AAD3-FA0FACA199D5}" type="pres">
      <dgm:prSet presAssocID="{24AE32F2-2E59-4E25-82B9-6059E7BB8F1D}" presName="sp" presStyleCnt="0"/>
      <dgm:spPr/>
    </dgm:pt>
    <dgm:pt modelId="{CBCA624F-1E2C-446A-911B-9976C2C291FA}" type="pres">
      <dgm:prSet presAssocID="{608FEE16-CB3A-4C2B-8BF1-6CF21C552E61}" presName="linNode" presStyleCnt="0"/>
      <dgm:spPr/>
    </dgm:pt>
    <dgm:pt modelId="{32DA5C7E-156F-48BD-9A94-BA9E9B064C72}" type="pres">
      <dgm:prSet presAssocID="{608FEE16-CB3A-4C2B-8BF1-6CF21C552E61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C892BB42-C9AD-4152-9E0C-0D72B8795636}" type="pres">
      <dgm:prSet presAssocID="{608FEE16-CB3A-4C2B-8BF1-6CF21C552E61}" presName="descendantText" presStyleLbl="alignAccFollowNode1" presStyleIdx="1" presStyleCnt="3" custScaleY="128322">
        <dgm:presLayoutVars>
          <dgm:bulletEnabled val="1"/>
        </dgm:presLayoutVars>
      </dgm:prSet>
      <dgm:spPr/>
    </dgm:pt>
    <dgm:pt modelId="{8E6E2AE2-EB55-404B-8D15-EDED6E58D8CB}" type="pres">
      <dgm:prSet presAssocID="{45CFA6FB-9676-4DBB-99F7-D9344050B413}" presName="sp" presStyleCnt="0"/>
      <dgm:spPr/>
    </dgm:pt>
    <dgm:pt modelId="{F4A8C8DE-4C90-496E-BA39-B16C9B8816AF}" type="pres">
      <dgm:prSet presAssocID="{F8769BC2-3EE8-46E9-ACCE-D4AD58C6F669}" presName="linNode" presStyleCnt="0"/>
      <dgm:spPr/>
    </dgm:pt>
    <dgm:pt modelId="{90B4C224-293F-4500-853B-4E66D955C8AC}" type="pres">
      <dgm:prSet presAssocID="{F8769BC2-3EE8-46E9-ACCE-D4AD58C6F669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C5F97A68-4788-4157-8738-E9028111476B}" type="pres">
      <dgm:prSet presAssocID="{F8769BC2-3EE8-46E9-ACCE-D4AD58C6F669}" presName="descendantText" presStyleLbl="alignAccFollowNode1" presStyleIdx="2" presStyleCnt="3" custScaleY="126713">
        <dgm:presLayoutVars>
          <dgm:bulletEnabled val="1"/>
        </dgm:presLayoutVars>
      </dgm:prSet>
      <dgm:spPr/>
    </dgm:pt>
  </dgm:ptLst>
  <dgm:cxnLst>
    <dgm:cxn modelId="{BA41C502-6AC2-428B-A987-909948613D53}" type="presOf" srcId="{8FE11F5E-7D5D-49D4-8791-41D4C07353D8}" destId="{C5F97A68-4788-4157-8738-E9028111476B}" srcOrd="0" destOrd="0" presId="urn:microsoft.com/office/officeart/2005/8/layout/vList5"/>
    <dgm:cxn modelId="{B4E0A704-6320-40CF-8E95-D0C71756F4D4}" srcId="{608FEE16-CB3A-4C2B-8BF1-6CF21C552E61}" destId="{236684AC-B263-47B6-8799-107013173617}" srcOrd="2" destOrd="0" parTransId="{C742F47B-F69E-4854-8C57-FD915DE44EF4}" sibTransId="{3A21D0D6-C5A4-4A41-B40D-8DB0FD445069}"/>
    <dgm:cxn modelId="{5653FB1D-8AAC-41C1-B88A-B47B1B2249D7}" srcId="{608FEE16-CB3A-4C2B-8BF1-6CF21C552E61}" destId="{398AFDF2-938E-49F0-95CD-B81490A52107}" srcOrd="1" destOrd="0" parTransId="{CF450F57-3EBF-4F29-A5FB-02206278D22E}" sibTransId="{ECB7B57B-7435-4466-AF28-92BA95D19C6A}"/>
    <dgm:cxn modelId="{8A7F6A1F-45A7-4EED-B8D8-1899D4270D20}" type="presOf" srcId="{608FEE16-CB3A-4C2B-8BF1-6CF21C552E61}" destId="{32DA5C7E-156F-48BD-9A94-BA9E9B064C72}" srcOrd="0" destOrd="0" presId="urn:microsoft.com/office/officeart/2005/8/layout/vList5"/>
    <dgm:cxn modelId="{CB26642B-2C70-4A3C-9D53-77348F183635}" srcId="{F8769BC2-3EE8-46E9-ACCE-D4AD58C6F669}" destId="{8FE11F5E-7D5D-49D4-8791-41D4C07353D8}" srcOrd="0" destOrd="0" parTransId="{309ADB3D-1641-4F7F-98C7-00D5614F9C8C}" sibTransId="{9EE1FCF4-1E2D-4DA5-9AE8-610777B67321}"/>
    <dgm:cxn modelId="{C345072F-AF9B-420F-8051-7DC09DA0AF4D}" type="presOf" srcId="{98BCB271-EF38-4CDD-99D7-5D03DE739FD7}" destId="{34F44F33-0244-4939-A438-3E3C3EB033CC}" srcOrd="0" destOrd="0" presId="urn:microsoft.com/office/officeart/2005/8/layout/vList5"/>
    <dgm:cxn modelId="{889E1A33-09E6-4BDC-AB69-44A28F57AF9D}" srcId="{608FEE16-CB3A-4C2B-8BF1-6CF21C552E61}" destId="{F5681982-B286-44E7-AAD4-80F073727B42}" srcOrd="0" destOrd="0" parTransId="{C21F1633-EABB-4C82-9B9C-FA376D26B445}" sibTransId="{1CD3C1E4-772F-476C-98A7-D22CA53C7007}"/>
    <dgm:cxn modelId="{C179D63F-DC2D-4CE7-BEB9-688770CEC7F7}" srcId="{98BCB271-EF38-4CDD-99D7-5D03DE739FD7}" destId="{C861B46D-B917-4972-A734-851C22390829}" srcOrd="1" destOrd="0" parTransId="{99FEF40B-E0DB-40EE-9DC8-2E86E289D26A}" sibTransId="{1041D6A9-A7F0-4684-9D46-08356B2DDAEF}"/>
    <dgm:cxn modelId="{7E07CA68-DF40-409D-AEFB-77CE2E95BA7D}" type="presOf" srcId="{E089FE56-50EE-4AED-9C9B-0FF0100BFC05}" destId="{F881FB80-34E7-44DB-9F4D-646D2E377E29}" srcOrd="0" destOrd="0" presId="urn:microsoft.com/office/officeart/2005/8/layout/vList5"/>
    <dgm:cxn modelId="{318CFD59-41F3-4161-B0AB-5A641120BBBB}" type="presOf" srcId="{236684AC-B263-47B6-8799-107013173617}" destId="{C892BB42-C9AD-4152-9E0C-0D72B8795636}" srcOrd="0" destOrd="2" presId="urn:microsoft.com/office/officeart/2005/8/layout/vList5"/>
    <dgm:cxn modelId="{42E8F87B-D060-47EA-9709-B4C4EFA3FFEF}" type="presOf" srcId="{779A2ED3-8A7B-4489-B42E-19F24BB34A23}" destId="{C5F97A68-4788-4157-8738-E9028111476B}" srcOrd="0" destOrd="1" presId="urn:microsoft.com/office/officeart/2005/8/layout/vList5"/>
    <dgm:cxn modelId="{A6ED8187-E90B-4171-8768-EBBC78F9B4CB}" type="presOf" srcId="{398AFDF2-938E-49F0-95CD-B81490A52107}" destId="{C892BB42-C9AD-4152-9E0C-0D72B8795636}" srcOrd="0" destOrd="1" presId="urn:microsoft.com/office/officeart/2005/8/layout/vList5"/>
    <dgm:cxn modelId="{8434BF9E-F414-49B7-8FE1-321FB19F189D}" type="presOf" srcId="{ABEF974D-3B65-4BE5-BB22-D4A84916B2C3}" destId="{C5F97A68-4788-4157-8738-E9028111476B}" srcOrd="0" destOrd="2" presId="urn:microsoft.com/office/officeart/2005/8/layout/vList5"/>
    <dgm:cxn modelId="{8D7D5FA0-31FF-49EE-A743-C44195C43225}" srcId="{98BCB271-EF38-4CDD-99D7-5D03DE739FD7}" destId="{47CF3F59-B6E7-4304-9BE2-A69990F1A1D6}" srcOrd="3" destOrd="0" parTransId="{6D71000A-FB6A-42CD-A8D9-A2BEDD363F7D}" sibTransId="{2071520C-67DC-440B-8588-ED14D7738440}"/>
    <dgm:cxn modelId="{23145CA2-B674-448E-A141-6357666341F8}" srcId="{F8769BC2-3EE8-46E9-ACCE-D4AD58C6F669}" destId="{779A2ED3-8A7B-4489-B42E-19F24BB34A23}" srcOrd="1" destOrd="0" parTransId="{1D614325-9AA5-40CD-9B3F-199BBE3A1BA0}" sibTransId="{7D58E0CC-653D-4218-B197-91F3C272E16D}"/>
    <dgm:cxn modelId="{BDF5A4A7-C965-4B03-B408-23A1DC62CB8C}" srcId="{98BCB271-EF38-4CDD-99D7-5D03DE739FD7}" destId="{5EEDF90C-1C9B-44C8-97F7-B09D2838926B}" srcOrd="2" destOrd="0" parTransId="{B58BC06D-C788-40EF-994A-FBA51F874371}" sibTransId="{625E7982-5260-4383-90F7-433F9375164F}"/>
    <dgm:cxn modelId="{EEE9F8B0-C5B0-4E69-8531-C580EBA5CEC9}" srcId="{F8769BC2-3EE8-46E9-ACCE-D4AD58C6F669}" destId="{ABEF974D-3B65-4BE5-BB22-D4A84916B2C3}" srcOrd="2" destOrd="0" parTransId="{AE6F2FCF-4FDC-48E2-8A5A-6D36F7E0CB20}" sibTransId="{CC1E6E48-2E04-4C1E-9CE8-29B49B5F0BA1}"/>
    <dgm:cxn modelId="{345193B3-1797-488B-BCB9-9BD078C62DB3}" srcId="{BB20C54F-F654-4154-9F9D-EC22AB7C5A06}" destId="{608FEE16-CB3A-4C2B-8BF1-6CF21C552E61}" srcOrd="1" destOrd="0" parTransId="{7D768811-D4FB-4188-A0BA-CBE814A6B18E}" sibTransId="{45CFA6FB-9676-4DBB-99F7-D9344050B413}"/>
    <dgm:cxn modelId="{E16E15BD-A62B-48D3-92EA-36E4FBADCBF7}" type="presOf" srcId="{F5681982-B286-44E7-AAD4-80F073727B42}" destId="{C892BB42-C9AD-4152-9E0C-0D72B8795636}" srcOrd="0" destOrd="0" presId="urn:microsoft.com/office/officeart/2005/8/layout/vList5"/>
    <dgm:cxn modelId="{84E8E7C2-97E8-4111-91DC-A78828EAAB07}" type="presOf" srcId="{C861B46D-B917-4972-A734-851C22390829}" destId="{F881FB80-34E7-44DB-9F4D-646D2E377E29}" srcOrd="0" destOrd="1" presId="urn:microsoft.com/office/officeart/2005/8/layout/vList5"/>
    <dgm:cxn modelId="{FF52F9C2-7A30-46D7-A7D1-2CA4A29DAB0F}" srcId="{BB20C54F-F654-4154-9F9D-EC22AB7C5A06}" destId="{98BCB271-EF38-4CDD-99D7-5D03DE739FD7}" srcOrd="0" destOrd="0" parTransId="{C9D143C1-DEC1-4D22-A576-C1C81000DD9C}" sibTransId="{24AE32F2-2E59-4E25-82B9-6059E7BB8F1D}"/>
    <dgm:cxn modelId="{3ADBA6D3-79E3-4C54-9E94-E8CA620E08BA}" type="presOf" srcId="{BB20C54F-F654-4154-9F9D-EC22AB7C5A06}" destId="{9EB7B197-CF40-4B82-8CB6-1AFF21584094}" srcOrd="0" destOrd="0" presId="urn:microsoft.com/office/officeart/2005/8/layout/vList5"/>
    <dgm:cxn modelId="{384E45D9-B057-4E25-A60F-A052AA6F0B81}" srcId="{BB20C54F-F654-4154-9F9D-EC22AB7C5A06}" destId="{F8769BC2-3EE8-46E9-ACCE-D4AD58C6F669}" srcOrd="2" destOrd="0" parTransId="{11E301DE-0B8E-452C-9F7A-F79834C5CA26}" sibTransId="{1CFD5AEA-9A22-4CE5-9E33-B0A7A88F3BCA}"/>
    <dgm:cxn modelId="{E7CDBDE7-9A53-4A9A-B249-630A8BA7F90D}" type="presOf" srcId="{F8769BC2-3EE8-46E9-ACCE-D4AD58C6F669}" destId="{90B4C224-293F-4500-853B-4E66D955C8AC}" srcOrd="0" destOrd="0" presId="urn:microsoft.com/office/officeart/2005/8/layout/vList5"/>
    <dgm:cxn modelId="{60BB49E8-3F5A-43AA-8459-6B0727CCC78A}" srcId="{98BCB271-EF38-4CDD-99D7-5D03DE739FD7}" destId="{E089FE56-50EE-4AED-9C9B-0FF0100BFC05}" srcOrd="0" destOrd="0" parTransId="{53B802CD-9B6C-42CA-8E6C-0146DBF83100}" sibTransId="{611A6CB7-630C-46B1-92CC-4D0A2D1F2EA2}"/>
    <dgm:cxn modelId="{AD0CE6F5-CA30-42A3-91BF-ED8EC39699F9}" type="presOf" srcId="{5EEDF90C-1C9B-44C8-97F7-B09D2838926B}" destId="{F881FB80-34E7-44DB-9F4D-646D2E377E29}" srcOrd="0" destOrd="2" presId="urn:microsoft.com/office/officeart/2005/8/layout/vList5"/>
    <dgm:cxn modelId="{B6BE74F6-BE95-42CF-B7B1-0AA8896E3E56}" type="presOf" srcId="{47CF3F59-B6E7-4304-9BE2-A69990F1A1D6}" destId="{F881FB80-34E7-44DB-9F4D-646D2E377E29}" srcOrd="0" destOrd="3" presId="urn:microsoft.com/office/officeart/2005/8/layout/vList5"/>
    <dgm:cxn modelId="{C670AB2A-4154-4A59-944F-D930C49CE489}" type="presParOf" srcId="{9EB7B197-CF40-4B82-8CB6-1AFF21584094}" destId="{2C597111-29AF-4506-9E36-A3F441C143E8}" srcOrd="0" destOrd="0" presId="urn:microsoft.com/office/officeart/2005/8/layout/vList5"/>
    <dgm:cxn modelId="{07439D66-CC66-45EE-AC78-AB8CB22B32FA}" type="presParOf" srcId="{2C597111-29AF-4506-9E36-A3F441C143E8}" destId="{34F44F33-0244-4939-A438-3E3C3EB033CC}" srcOrd="0" destOrd="0" presId="urn:microsoft.com/office/officeart/2005/8/layout/vList5"/>
    <dgm:cxn modelId="{8AA5C914-5E01-4852-A95B-D53C700871C6}" type="presParOf" srcId="{2C597111-29AF-4506-9E36-A3F441C143E8}" destId="{F881FB80-34E7-44DB-9F4D-646D2E377E29}" srcOrd="1" destOrd="0" presId="urn:microsoft.com/office/officeart/2005/8/layout/vList5"/>
    <dgm:cxn modelId="{A5384DCE-5AED-4F61-818C-C71CB8D85006}" type="presParOf" srcId="{9EB7B197-CF40-4B82-8CB6-1AFF21584094}" destId="{A508972C-A014-41F0-AAD3-FA0FACA199D5}" srcOrd="1" destOrd="0" presId="urn:microsoft.com/office/officeart/2005/8/layout/vList5"/>
    <dgm:cxn modelId="{10F41092-79A6-4DAE-B94F-937EBA23F2AA}" type="presParOf" srcId="{9EB7B197-CF40-4B82-8CB6-1AFF21584094}" destId="{CBCA624F-1E2C-446A-911B-9976C2C291FA}" srcOrd="2" destOrd="0" presId="urn:microsoft.com/office/officeart/2005/8/layout/vList5"/>
    <dgm:cxn modelId="{1ECEC36C-C4AD-431D-B0F6-25B995387315}" type="presParOf" srcId="{CBCA624F-1E2C-446A-911B-9976C2C291FA}" destId="{32DA5C7E-156F-48BD-9A94-BA9E9B064C72}" srcOrd="0" destOrd="0" presId="urn:microsoft.com/office/officeart/2005/8/layout/vList5"/>
    <dgm:cxn modelId="{C495C700-20DC-4D43-A11C-2DB07946BDD6}" type="presParOf" srcId="{CBCA624F-1E2C-446A-911B-9976C2C291FA}" destId="{C892BB42-C9AD-4152-9E0C-0D72B8795636}" srcOrd="1" destOrd="0" presId="urn:microsoft.com/office/officeart/2005/8/layout/vList5"/>
    <dgm:cxn modelId="{4C081095-02BC-42AA-86B1-8548E2430C4A}" type="presParOf" srcId="{9EB7B197-CF40-4B82-8CB6-1AFF21584094}" destId="{8E6E2AE2-EB55-404B-8D15-EDED6E58D8CB}" srcOrd="3" destOrd="0" presId="urn:microsoft.com/office/officeart/2005/8/layout/vList5"/>
    <dgm:cxn modelId="{FF3CB6EC-18AD-4643-86B1-0EA8E04AD323}" type="presParOf" srcId="{9EB7B197-CF40-4B82-8CB6-1AFF21584094}" destId="{F4A8C8DE-4C90-496E-BA39-B16C9B8816AF}" srcOrd="4" destOrd="0" presId="urn:microsoft.com/office/officeart/2005/8/layout/vList5"/>
    <dgm:cxn modelId="{94E80C34-4A81-459D-97D5-B563700FC1E5}" type="presParOf" srcId="{F4A8C8DE-4C90-496E-BA39-B16C9B8816AF}" destId="{90B4C224-293F-4500-853B-4E66D955C8AC}" srcOrd="0" destOrd="0" presId="urn:microsoft.com/office/officeart/2005/8/layout/vList5"/>
    <dgm:cxn modelId="{95DACB8A-A9A7-4306-860A-F675282BCD5F}" type="presParOf" srcId="{F4A8C8DE-4C90-496E-BA39-B16C9B8816AF}" destId="{C5F97A68-4788-4157-8738-E9028111476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20C54F-F654-4154-9F9D-EC22AB7C5A0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F5681982-B286-44E7-AAD4-80F073727B42}">
      <dgm:prSet phldrT="[Text]" custT="1"/>
      <dgm:spPr/>
      <dgm:t>
        <a:bodyPr/>
        <a:lstStyle/>
        <a:p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 The Digital Transformation Flexible Fund (DTFF) is a NI wide fund aimed at supporting digital innovation. The programme is being rolled out by Councils; led by NMD.  Most of the funding for the programme comes from the City and Growth Deal Complementary Fund, with match funding from DAERA.</a:t>
          </a:r>
        </a:p>
      </dgm:t>
    </dgm:pt>
    <dgm:pt modelId="{C21F1633-EABB-4C82-9B9C-FA376D26B445}" type="parTrans" cxnId="{889E1A33-09E6-4BDC-AB69-44A28F57AF9D}">
      <dgm:prSet/>
      <dgm:spPr/>
      <dgm:t>
        <a:bodyPr/>
        <a:lstStyle/>
        <a:p>
          <a:endParaRPr lang="en-GB"/>
        </a:p>
      </dgm:t>
    </dgm:pt>
    <dgm:pt modelId="{1CD3C1E4-772F-476C-98A7-D22CA53C7007}" type="sibTrans" cxnId="{889E1A33-09E6-4BDC-AB69-44A28F57AF9D}">
      <dgm:prSet/>
      <dgm:spPr/>
      <dgm:t>
        <a:bodyPr/>
        <a:lstStyle/>
        <a:p>
          <a:endParaRPr lang="en-GB"/>
        </a:p>
      </dgm:t>
    </dgm:pt>
    <dgm:pt modelId="{F8769BC2-3EE8-46E9-ACCE-D4AD58C6F669}">
      <dgm:prSet phldrT="[Text]" custT="1"/>
      <dgm:spPr/>
      <dgm:t>
        <a:bodyPr/>
        <a:lstStyle/>
        <a:p>
          <a:r>
            <a:rPr lang="en-GB" sz="2000" dirty="0">
              <a:latin typeface="Arial" panose="020B0604020202020204" pitchFamily="34" charset="0"/>
              <a:cs typeface="Arial" panose="020B0604020202020204" pitchFamily="34" charset="0"/>
            </a:rPr>
            <a:t>Mid South West – Driving Net Zero Transformation Programme </a:t>
          </a:r>
        </a:p>
      </dgm:t>
    </dgm:pt>
    <dgm:pt modelId="{11E301DE-0B8E-452C-9F7A-F79834C5CA26}" type="parTrans" cxnId="{384E45D9-B057-4E25-A60F-A052AA6F0B81}">
      <dgm:prSet/>
      <dgm:spPr/>
      <dgm:t>
        <a:bodyPr/>
        <a:lstStyle/>
        <a:p>
          <a:endParaRPr lang="en-GB"/>
        </a:p>
      </dgm:t>
    </dgm:pt>
    <dgm:pt modelId="{1CFD5AEA-9A22-4CE5-9E33-B0A7A88F3BCA}" type="sibTrans" cxnId="{384E45D9-B057-4E25-A60F-A052AA6F0B81}">
      <dgm:prSet/>
      <dgm:spPr/>
      <dgm:t>
        <a:bodyPr/>
        <a:lstStyle/>
        <a:p>
          <a:endParaRPr lang="en-GB"/>
        </a:p>
      </dgm:t>
    </dgm:pt>
    <dgm:pt modelId="{4B4B2DB8-7641-43EC-87AF-E5593CE9AC5E}">
      <dgm:prSet phldrT="[Text]" custT="1"/>
      <dgm:spPr/>
      <dgm:t>
        <a:bodyPr/>
        <a:lstStyle/>
        <a:p>
          <a:r>
            <a:rPr lang="en-GB" sz="2000" dirty="0"/>
            <a:t> </a:t>
          </a:r>
          <a:r>
            <a:rPr lang="en-GB" sz="2000" dirty="0">
              <a:latin typeface="Arial" panose="020B0604020202020204" pitchFamily="34" charset="0"/>
              <a:cs typeface="Arial" panose="020B0604020202020204" pitchFamily="34" charset="0"/>
            </a:rPr>
            <a:t>(TRPSI) Rural Business Development Scheme</a:t>
          </a:r>
        </a:p>
      </dgm:t>
    </dgm:pt>
    <dgm:pt modelId="{912B9345-05A6-4B03-8AA6-16AB48532E62}" type="parTrans" cxnId="{0A9F0429-C464-4339-97DF-26E7C6614F5C}">
      <dgm:prSet/>
      <dgm:spPr/>
      <dgm:t>
        <a:bodyPr/>
        <a:lstStyle/>
        <a:p>
          <a:endParaRPr lang="en-GB"/>
        </a:p>
      </dgm:t>
    </dgm:pt>
    <dgm:pt modelId="{79842646-5C69-4999-97E4-1FC94C09A285}" type="sibTrans" cxnId="{0A9F0429-C464-4339-97DF-26E7C6614F5C}">
      <dgm:prSet/>
      <dgm:spPr/>
      <dgm:t>
        <a:bodyPr/>
        <a:lstStyle/>
        <a:p>
          <a:endParaRPr lang="en-GB"/>
        </a:p>
      </dgm:t>
    </dgm:pt>
    <dgm:pt modelId="{FFDFEFD7-5C44-4177-ABA3-520F3F8367D5}">
      <dgm:prSet phldrT="[Text]" custT="1"/>
      <dgm:spPr/>
      <dgm:t>
        <a:bodyPr/>
        <a:lstStyle/>
        <a:p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Grants of between £500-£4,999 are being made available to micro-businesses in rural areas to provide support towards their sustainability and growth;</a:t>
          </a:r>
        </a:p>
      </dgm:t>
    </dgm:pt>
    <dgm:pt modelId="{61A696EF-BF28-43FD-B507-D06B712B2F62}" type="parTrans" cxnId="{CBF46131-DAFC-4A48-B319-86F3276080CB}">
      <dgm:prSet/>
      <dgm:spPr/>
      <dgm:t>
        <a:bodyPr/>
        <a:lstStyle/>
        <a:p>
          <a:endParaRPr lang="en-GB"/>
        </a:p>
      </dgm:t>
    </dgm:pt>
    <dgm:pt modelId="{F9D5C3BE-1159-4709-8E84-06AE25382B18}" type="sibTrans" cxnId="{CBF46131-DAFC-4A48-B319-86F3276080CB}">
      <dgm:prSet/>
      <dgm:spPr/>
      <dgm:t>
        <a:bodyPr/>
        <a:lstStyle/>
        <a:p>
          <a:endParaRPr lang="en-GB"/>
        </a:p>
      </dgm:t>
    </dgm:pt>
    <dgm:pt modelId="{EA58BCCB-6032-4749-96E6-92D5E3FE83ED}">
      <dgm:prSet custT="1"/>
      <dgm:spPr/>
      <dgm:t>
        <a:bodyPr/>
        <a:lstStyle/>
        <a:p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Grants between £5,000 and £20,000, funded at a rate of 70% (subject to eligibility criteria) will be provided to support </a:t>
          </a:r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48 businesses </a:t>
          </a:r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across the Council area</a:t>
          </a:r>
          <a:r>
            <a:rPr lang="en-GB" sz="11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gm:t>
    </dgm:pt>
    <dgm:pt modelId="{F6B1FE93-A1AB-470E-82BB-EFB575781AB7}" type="parTrans" cxnId="{672DA21C-6DFD-4243-869B-984DB3A11383}">
      <dgm:prSet/>
      <dgm:spPr/>
      <dgm:t>
        <a:bodyPr/>
        <a:lstStyle/>
        <a:p>
          <a:endParaRPr lang="en-GB"/>
        </a:p>
      </dgm:t>
    </dgm:pt>
    <dgm:pt modelId="{DED5AE04-86C4-4D3F-85DF-7306B59D45FA}" type="sibTrans" cxnId="{672DA21C-6DFD-4243-869B-984DB3A11383}">
      <dgm:prSet/>
      <dgm:spPr/>
      <dgm:t>
        <a:bodyPr/>
        <a:lstStyle/>
        <a:p>
          <a:endParaRPr lang="en-GB"/>
        </a:p>
      </dgm:t>
    </dgm:pt>
    <dgm:pt modelId="{A188D297-7E8A-4C39-B5D0-8F8A11949521}">
      <dgm:prSet custT="1"/>
      <dgm:spPr/>
      <dgm:t>
        <a:bodyPr/>
        <a:lstStyle/>
        <a:p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At the close of the grant call </a:t>
          </a:r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180 businesses had submitted applications; </a:t>
          </a:r>
          <a:r>
            <a:rPr lang="en-GB" sz="1200" b="0" dirty="0">
              <a:latin typeface="Arial" panose="020B0604020202020204" pitchFamily="34" charset="0"/>
              <a:cs typeface="Arial" panose="020B0604020202020204" pitchFamily="34" charset="0"/>
            </a:rPr>
            <a:t>the applications are currently being assessed, and Letters of Offer will be issued in January 2025</a:t>
          </a:r>
        </a:p>
      </dgm:t>
    </dgm:pt>
    <dgm:pt modelId="{758B3791-1DD2-4181-88FF-AE38EBAE493E}" type="parTrans" cxnId="{CF83C2B5-0FD4-428C-AD12-06FE5E9C392B}">
      <dgm:prSet/>
      <dgm:spPr/>
      <dgm:t>
        <a:bodyPr/>
        <a:lstStyle/>
        <a:p>
          <a:endParaRPr lang="en-GB"/>
        </a:p>
      </dgm:t>
    </dgm:pt>
    <dgm:pt modelId="{841D0005-377A-440B-A643-7B655AC1B024}" type="sibTrans" cxnId="{CF83C2B5-0FD4-428C-AD12-06FE5E9C392B}">
      <dgm:prSet/>
      <dgm:spPr/>
      <dgm:t>
        <a:bodyPr/>
        <a:lstStyle/>
        <a:p>
          <a:endParaRPr lang="en-GB"/>
        </a:p>
      </dgm:t>
    </dgm:pt>
    <dgm:pt modelId="{608FEE16-CB3A-4C2B-8BF1-6CF21C552E61}">
      <dgm:prSet phldrT="[Text]" custT="1"/>
      <dgm:spPr/>
      <dgm:t>
        <a:bodyPr/>
        <a:lstStyle/>
        <a:p>
          <a:r>
            <a:rPr lang="en-GB" sz="2000" dirty="0">
              <a:latin typeface="Arial" panose="020B0604020202020204" pitchFamily="34" charset="0"/>
              <a:cs typeface="Arial" panose="020B0604020202020204" pitchFamily="34" charset="0"/>
            </a:rPr>
            <a:t>Digital Transformation Flexible Fund (DTFF)</a:t>
          </a:r>
        </a:p>
      </dgm:t>
    </dgm:pt>
    <dgm:pt modelId="{45CFA6FB-9676-4DBB-99F7-D9344050B413}" type="sibTrans" cxnId="{345193B3-1797-488B-BCB9-9BD078C62DB3}">
      <dgm:prSet/>
      <dgm:spPr/>
      <dgm:t>
        <a:bodyPr/>
        <a:lstStyle/>
        <a:p>
          <a:endParaRPr lang="en-GB"/>
        </a:p>
      </dgm:t>
    </dgm:pt>
    <dgm:pt modelId="{7D768811-D4FB-4188-A0BA-CBE814A6B18E}" type="parTrans" cxnId="{345193B3-1797-488B-BCB9-9BD078C62DB3}">
      <dgm:prSet/>
      <dgm:spPr/>
      <dgm:t>
        <a:bodyPr/>
        <a:lstStyle/>
        <a:p>
          <a:endParaRPr lang="en-GB"/>
        </a:p>
      </dgm:t>
    </dgm:pt>
    <dgm:pt modelId="{0D16DD22-6BE1-47A0-B96E-607EECC674F8}">
      <dgm:prSet custT="1"/>
      <dgm:spPr/>
      <dgm:t>
        <a:bodyPr/>
        <a:lstStyle/>
        <a:p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One to one support will be provided to </a:t>
          </a:r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90 businesses across Mid South West </a:t>
          </a:r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from key sectors including Advanced Manufacturing and Engineering, </a:t>
          </a:r>
          <a:r>
            <a:rPr lang="en-GB" sz="1200" dirty="0" err="1">
              <a:latin typeface="Arial" panose="020B0604020202020204" pitchFamily="34" charset="0"/>
              <a:cs typeface="Arial" panose="020B0604020202020204" pitchFamily="34" charset="0"/>
            </a:rPr>
            <a:t>Argri</a:t>
          </a:r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 Food and Construction to establish their baseline and develop a Net-Zero Action Plan bespoke to their own business.</a:t>
          </a:r>
        </a:p>
      </dgm:t>
    </dgm:pt>
    <dgm:pt modelId="{D97C9F8E-23BD-47E6-9F03-F7BE5613D579}" type="parTrans" cxnId="{8AA98B34-52E7-4937-B5AE-A47C7D9398FF}">
      <dgm:prSet/>
      <dgm:spPr/>
      <dgm:t>
        <a:bodyPr/>
        <a:lstStyle/>
        <a:p>
          <a:endParaRPr lang="en-US"/>
        </a:p>
      </dgm:t>
    </dgm:pt>
    <dgm:pt modelId="{43DAC025-48FC-43A9-84D6-CEB97BB18E30}" type="sibTrans" cxnId="{8AA98B34-52E7-4937-B5AE-A47C7D9398FF}">
      <dgm:prSet/>
      <dgm:spPr/>
      <dgm:t>
        <a:bodyPr/>
        <a:lstStyle/>
        <a:p>
          <a:endParaRPr lang="en-US"/>
        </a:p>
      </dgm:t>
    </dgm:pt>
    <dgm:pt modelId="{8FE11F5E-7D5D-49D4-8791-41D4C07353D8}">
      <dgm:prSet phldrT="[Text]" custT="1"/>
      <dgm:spPr/>
      <dgm:t>
        <a:bodyPr/>
        <a:lstStyle/>
        <a:p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Delivered in partnership with </a:t>
          </a:r>
          <a:r>
            <a:rPr lang="en-GB" sz="1200" dirty="0" err="1">
              <a:latin typeface="Arial" panose="020B0604020202020204" pitchFamily="34" charset="0"/>
              <a:cs typeface="Arial" panose="020B0604020202020204" pitchFamily="34" charset="0"/>
            </a:rPr>
            <a:t>Carbonfit</a:t>
          </a:r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, the programme aims to assist local businesses in their transition towards achieving net-zero emissions.</a:t>
          </a:r>
        </a:p>
      </dgm:t>
    </dgm:pt>
    <dgm:pt modelId="{309ADB3D-1641-4F7F-98C7-00D5614F9C8C}" type="parTrans" cxnId="{CB26642B-2C70-4A3C-9D53-77348F183635}">
      <dgm:prSet/>
      <dgm:spPr/>
      <dgm:t>
        <a:bodyPr/>
        <a:lstStyle/>
        <a:p>
          <a:endParaRPr lang="en-GB"/>
        </a:p>
      </dgm:t>
    </dgm:pt>
    <dgm:pt modelId="{9EE1FCF4-1E2D-4DA5-9AE8-610777B67321}" type="sibTrans" cxnId="{CB26642B-2C70-4A3C-9D53-77348F183635}">
      <dgm:prSet/>
      <dgm:spPr/>
      <dgm:t>
        <a:bodyPr/>
        <a:lstStyle/>
        <a:p>
          <a:endParaRPr lang="en-GB"/>
        </a:p>
      </dgm:t>
    </dgm:pt>
    <dgm:pt modelId="{26ECAA7B-F154-4267-94E2-B918D0A376FE}">
      <dgm:prSet phldrT="[Text]" custT="1"/>
      <dgm:spPr/>
      <dgm:t>
        <a:bodyPr/>
        <a:lstStyle/>
        <a:p>
          <a:endParaRPr lang="en-GB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54A7B92-CB38-4741-9FE3-D6F2231E82D6}" type="parTrans" cxnId="{5E565B0B-C726-4C01-8904-A87F9A178118}">
      <dgm:prSet/>
      <dgm:spPr/>
      <dgm:t>
        <a:bodyPr/>
        <a:lstStyle/>
        <a:p>
          <a:endParaRPr lang="en-GB"/>
        </a:p>
      </dgm:t>
    </dgm:pt>
    <dgm:pt modelId="{962CF9F0-353A-4949-AEB1-F3C9ECB367EB}" type="sibTrans" cxnId="{5E565B0B-C726-4C01-8904-A87F9A178118}">
      <dgm:prSet/>
      <dgm:spPr/>
      <dgm:t>
        <a:bodyPr/>
        <a:lstStyle/>
        <a:p>
          <a:endParaRPr lang="en-GB"/>
        </a:p>
      </dgm:t>
    </dgm:pt>
    <dgm:pt modelId="{5E412B95-9E55-4B99-8276-140FBBF4CD68}">
      <dgm:prSet phldrT="[Text]" custT="1"/>
      <dgm:spPr/>
      <dgm:t>
        <a:bodyPr/>
        <a:lstStyle/>
        <a:p>
          <a:endParaRPr lang="en-GB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A9D9347-AEB8-497F-9D84-472479B566C2}" type="parTrans" cxnId="{1E6CDDE0-CDFE-48E0-933B-CA8E34FBABB2}">
      <dgm:prSet/>
      <dgm:spPr/>
      <dgm:t>
        <a:bodyPr/>
        <a:lstStyle/>
        <a:p>
          <a:endParaRPr lang="en-GB"/>
        </a:p>
      </dgm:t>
    </dgm:pt>
    <dgm:pt modelId="{5CFD6562-C920-432F-BF1A-CA225791E8A7}" type="sibTrans" cxnId="{1E6CDDE0-CDFE-48E0-933B-CA8E34FBABB2}">
      <dgm:prSet/>
      <dgm:spPr/>
      <dgm:t>
        <a:bodyPr/>
        <a:lstStyle/>
        <a:p>
          <a:endParaRPr lang="en-GB"/>
        </a:p>
      </dgm:t>
    </dgm:pt>
    <dgm:pt modelId="{B2553A32-4F5C-4A67-9FAC-09EFCFF7F951}">
      <dgm:prSet phldrT="[Text]" custT="1"/>
      <dgm:spPr/>
      <dgm:t>
        <a:bodyPr/>
        <a:lstStyle/>
        <a:p>
          <a:endParaRPr lang="en-GB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8A13DD-D93C-42D5-9BA0-6A851A2CA249}" type="parTrans" cxnId="{2B52038E-788C-421B-8980-A37B7508BC44}">
      <dgm:prSet/>
      <dgm:spPr/>
      <dgm:t>
        <a:bodyPr/>
        <a:lstStyle/>
        <a:p>
          <a:endParaRPr lang="en-GB"/>
        </a:p>
      </dgm:t>
    </dgm:pt>
    <dgm:pt modelId="{D8A53533-EB61-4D99-AF91-0F6B73428A8B}" type="sibTrans" cxnId="{2B52038E-788C-421B-8980-A37B7508BC44}">
      <dgm:prSet/>
      <dgm:spPr/>
      <dgm:t>
        <a:bodyPr/>
        <a:lstStyle/>
        <a:p>
          <a:endParaRPr lang="en-GB"/>
        </a:p>
      </dgm:t>
    </dgm:pt>
    <dgm:pt modelId="{9EB7B197-CF40-4B82-8CB6-1AFF21584094}" type="pres">
      <dgm:prSet presAssocID="{BB20C54F-F654-4154-9F9D-EC22AB7C5A06}" presName="Name0" presStyleCnt="0">
        <dgm:presLayoutVars>
          <dgm:dir/>
          <dgm:animLvl val="lvl"/>
          <dgm:resizeHandles val="exact"/>
        </dgm:presLayoutVars>
      </dgm:prSet>
      <dgm:spPr/>
    </dgm:pt>
    <dgm:pt modelId="{CBCA624F-1E2C-446A-911B-9976C2C291FA}" type="pres">
      <dgm:prSet presAssocID="{608FEE16-CB3A-4C2B-8BF1-6CF21C552E61}" presName="linNode" presStyleCnt="0"/>
      <dgm:spPr/>
    </dgm:pt>
    <dgm:pt modelId="{32DA5C7E-156F-48BD-9A94-BA9E9B064C72}" type="pres">
      <dgm:prSet presAssocID="{608FEE16-CB3A-4C2B-8BF1-6CF21C552E61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C892BB42-C9AD-4152-9E0C-0D72B8795636}" type="pres">
      <dgm:prSet presAssocID="{608FEE16-CB3A-4C2B-8BF1-6CF21C552E61}" presName="descendantText" presStyleLbl="alignAccFollowNode1" presStyleIdx="0" presStyleCnt="3" custScaleY="128322">
        <dgm:presLayoutVars>
          <dgm:bulletEnabled val="1"/>
        </dgm:presLayoutVars>
      </dgm:prSet>
      <dgm:spPr/>
    </dgm:pt>
    <dgm:pt modelId="{8E6E2AE2-EB55-404B-8D15-EDED6E58D8CB}" type="pres">
      <dgm:prSet presAssocID="{45CFA6FB-9676-4DBB-99F7-D9344050B413}" presName="sp" presStyleCnt="0"/>
      <dgm:spPr/>
    </dgm:pt>
    <dgm:pt modelId="{F4A8C8DE-4C90-496E-BA39-B16C9B8816AF}" type="pres">
      <dgm:prSet presAssocID="{F8769BC2-3EE8-46E9-ACCE-D4AD58C6F669}" presName="linNode" presStyleCnt="0"/>
      <dgm:spPr/>
    </dgm:pt>
    <dgm:pt modelId="{90B4C224-293F-4500-853B-4E66D955C8AC}" type="pres">
      <dgm:prSet presAssocID="{F8769BC2-3EE8-46E9-ACCE-D4AD58C6F669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C5F97A68-4788-4157-8738-E9028111476B}" type="pres">
      <dgm:prSet presAssocID="{F8769BC2-3EE8-46E9-ACCE-D4AD58C6F669}" presName="descendantText" presStyleLbl="alignAccFollowNode1" presStyleIdx="1" presStyleCnt="3" custScaleY="126713">
        <dgm:presLayoutVars>
          <dgm:bulletEnabled val="1"/>
        </dgm:presLayoutVars>
      </dgm:prSet>
      <dgm:spPr/>
    </dgm:pt>
    <dgm:pt modelId="{E3EA2BF1-3410-4C62-BB98-0484507D708A}" type="pres">
      <dgm:prSet presAssocID="{1CFD5AEA-9A22-4CE5-9E33-B0A7A88F3BCA}" presName="sp" presStyleCnt="0"/>
      <dgm:spPr/>
    </dgm:pt>
    <dgm:pt modelId="{FDD38FCB-2521-4715-A358-C638DFB8A5FC}" type="pres">
      <dgm:prSet presAssocID="{4B4B2DB8-7641-43EC-87AF-E5593CE9AC5E}" presName="linNode" presStyleCnt="0"/>
      <dgm:spPr/>
    </dgm:pt>
    <dgm:pt modelId="{122D7E51-343F-4DEA-B5AF-C2EF2BCEB9DB}" type="pres">
      <dgm:prSet presAssocID="{4B4B2DB8-7641-43EC-87AF-E5593CE9AC5E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0190392E-9ED2-4BDD-B65D-8A3510CC5D50}" type="pres">
      <dgm:prSet presAssocID="{4B4B2DB8-7641-43EC-87AF-E5593CE9AC5E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BA41C502-6AC2-428B-A987-909948613D53}" type="presOf" srcId="{8FE11F5E-7D5D-49D4-8791-41D4C07353D8}" destId="{C5F97A68-4788-4157-8738-E9028111476B}" srcOrd="0" destOrd="0" presId="urn:microsoft.com/office/officeart/2005/8/layout/vList5"/>
    <dgm:cxn modelId="{5CA0C602-8F56-4DA9-9110-5C9BF859A772}" type="presOf" srcId="{B2553A32-4F5C-4A67-9FAC-09EFCFF7F951}" destId="{C5F97A68-4788-4157-8738-E9028111476B}" srcOrd="0" destOrd="1" presId="urn:microsoft.com/office/officeart/2005/8/layout/vList5"/>
    <dgm:cxn modelId="{3EFEA10A-9458-4260-80A6-278D56D3BBF5}" type="presOf" srcId="{FFDFEFD7-5C44-4177-ABA3-520F3F8367D5}" destId="{0190392E-9ED2-4BDD-B65D-8A3510CC5D50}" srcOrd="0" destOrd="0" presId="urn:microsoft.com/office/officeart/2005/8/layout/vList5"/>
    <dgm:cxn modelId="{5E565B0B-C726-4C01-8904-A87F9A178118}" srcId="{4B4B2DB8-7641-43EC-87AF-E5593CE9AC5E}" destId="{26ECAA7B-F154-4267-94E2-B918D0A376FE}" srcOrd="1" destOrd="0" parTransId="{354A7B92-CB38-4741-9FE3-D6F2231E82D6}" sibTransId="{962CF9F0-353A-4949-AEB1-F3C9ECB367EB}"/>
    <dgm:cxn modelId="{672DA21C-6DFD-4243-869B-984DB3A11383}" srcId="{608FEE16-CB3A-4C2B-8BF1-6CF21C552E61}" destId="{EA58BCCB-6032-4749-96E6-92D5E3FE83ED}" srcOrd="2" destOrd="0" parTransId="{F6B1FE93-A1AB-470E-82BB-EFB575781AB7}" sibTransId="{DED5AE04-86C4-4D3F-85DF-7306B59D45FA}"/>
    <dgm:cxn modelId="{8A7F6A1F-45A7-4EED-B8D8-1899D4270D20}" type="presOf" srcId="{608FEE16-CB3A-4C2B-8BF1-6CF21C552E61}" destId="{32DA5C7E-156F-48BD-9A94-BA9E9B064C72}" srcOrd="0" destOrd="0" presId="urn:microsoft.com/office/officeart/2005/8/layout/vList5"/>
    <dgm:cxn modelId="{8F43E827-F639-49C2-8B57-329E204D5948}" type="presOf" srcId="{5E412B95-9E55-4B99-8276-140FBBF4CD68}" destId="{C892BB42-C9AD-4152-9E0C-0D72B8795636}" srcOrd="0" destOrd="1" presId="urn:microsoft.com/office/officeart/2005/8/layout/vList5"/>
    <dgm:cxn modelId="{0A9F0429-C464-4339-97DF-26E7C6614F5C}" srcId="{BB20C54F-F654-4154-9F9D-EC22AB7C5A06}" destId="{4B4B2DB8-7641-43EC-87AF-E5593CE9AC5E}" srcOrd="2" destOrd="0" parTransId="{912B9345-05A6-4B03-8AA6-16AB48532E62}" sibTransId="{79842646-5C69-4999-97E4-1FC94C09A285}"/>
    <dgm:cxn modelId="{CB26642B-2C70-4A3C-9D53-77348F183635}" srcId="{F8769BC2-3EE8-46E9-ACCE-D4AD58C6F669}" destId="{8FE11F5E-7D5D-49D4-8791-41D4C07353D8}" srcOrd="0" destOrd="0" parTransId="{309ADB3D-1641-4F7F-98C7-00D5614F9C8C}" sibTransId="{9EE1FCF4-1E2D-4DA5-9AE8-610777B67321}"/>
    <dgm:cxn modelId="{CBF46131-DAFC-4A48-B319-86F3276080CB}" srcId="{4B4B2DB8-7641-43EC-87AF-E5593CE9AC5E}" destId="{FFDFEFD7-5C44-4177-ABA3-520F3F8367D5}" srcOrd="0" destOrd="0" parTransId="{61A696EF-BF28-43FD-B507-D06B712B2F62}" sibTransId="{F9D5C3BE-1159-4709-8E84-06AE25382B18}"/>
    <dgm:cxn modelId="{889E1A33-09E6-4BDC-AB69-44A28F57AF9D}" srcId="{608FEE16-CB3A-4C2B-8BF1-6CF21C552E61}" destId="{F5681982-B286-44E7-AAD4-80F073727B42}" srcOrd="0" destOrd="0" parTransId="{C21F1633-EABB-4C82-9B9C-FA376D26B445}" sibTransId="{1CD3C1E4-772F-476C-98A7-D22CA53C7007}"/>
    <dgm:cxn modelId="{8AA98B34-52E7-4937-B5AE-A47C7D9398FF}" srcId="{F8769BC2-3EE8-46E9-ACCE-D4AD58C6F669}" destId="{0D16DD22-6BE1-47A0-B96E-607EECC674F8}" srcOrd="2" destOrd="0" parTransId="{D97C9F8E-23BD-47E6-9F03-F7BE5613D579}" sibTransId="{43DAC025-48FC-43A9-84D6-CEB97BB18E30}"/>
    <dgm:cxn modelId="{2165A53A-1773-42A6-83DE-37611295ADF6}" type="presOf" srcId="{EA58BCCB-6032-4749-96E6-92D5E3FE83ED}" destId="{C892BB42-C9AD-4152-9E0C-0D72B8795636}" srcOrd="0" destOrd="2" presId="urn:microsoft.com/office/officeart/2005/8/layout/vList5"/>
    <dgm:cxn modelId="{ABAC285B-840A-40CA-B0E2-16E1543EBCC3}" type="presOf" srcId="{0D16DD22-6BE1-47A0-B96E-607EECC674F8}" destId="{C5F97A68-4788-4157-8738-E9028111476B}" srcOrd="0" destOrd="2" presId="urn:microsoft.com/office/officeart/2005/8/layout/vList5"/>
    <dgm:cxn modelId="{8D6C3070-F53E-4388-B640-F4840B3A4F96}" type="presOf" srcId="{26ECAA7B-F154-4267-94E2-B918D0A376FE}" destId="{0190392E-9ED2-4BDD-B65D-8A3510CC5D50}" srcOrd="0" destOrd="1" presId="urn:microsoft.com/office/officeart/2005/8/layout/vList5"/>
    <dgm:cxn modelId="{5233C959-4A7B-4A85-B594-E9C81D1C7FB4}" type="presOf" srcId="{4B4B2DB8-7641-43EC-87AF-E5593CE9AC5E}" destId="{122D7E51-343F-4DEA-B5AF-C2EF2BCEB9DB}" srcOrd="0" destOrd="0" presId="urn:microsoft.com/office/officeart/2005/8/layout/vList5"/>
    <dgm:cxn modelId="{2B52038E-788C-421B-8980-A37B7508BC44}" srcId="{F8769BC2-3EE8-46E9-ACCE-D4AD58C6F669}" destId="{B2553A32-4F5C-4A67-9FAC-09EFCFF7F951}" srcOrd="1" destOrd="0" parTransId="{418A13DD-D93C-42D5-9BA0-6A851A2CA249}" sibTransId="{D8A53533-EB61-4D99-AF91-0F6B73428A8B}"/>
    <dgm:cxn modelId="{345193B3-1797-488B-BCB9-9BD078C62DB3}" srcId="{BB20C54F-F654-4154-9F9D-EC22AB7C5A06}" destId="{608FEE16-CB3A-4C2B-8BF1-6CF21C552E61}" srcOrd="0" destOrd="0" parTransId="{7D768811-D4FB-4188-A0BA-CBE814A6B18E}" sibTransId="{45CFA6FB-9676-4DBB-99F7-D9344050B413}"/>
    <dgm:cxn modelId="{CF83C2B5-0FD4-428C-AD12-06FE5E9C392B}" srcId="{4B4B2DB8-7641-43EC-87AF-E5593CE9AC5E}" destId="{A188D297-7E8A-4C39-B5D0-8F8A11949521}" srcOrd="2" destOrd="0" parTransId="{758B3791-1DD2-4181-88FF-AE38EBAE493E}" sibTransId="{841D0005-377A-440B-A643-7B655AC1B024}"/>
    <dgm:cxn modelId="{E16E15BD-A62B-48D3-92EA-36E4FBADCBF7}" type="presOf" srcId="{F5681982-B286-44E7-AAD4-80F073727B42}" destId="{C892BB42-C9AD-4152-9E0C-0D72B8795636}" srcOrd="0" destOrd="0" presId="urn:microsoft.com/office/officeart/2005/8/layout/vList5"/>
    <dgm:cxn modelId="{3ADBA6D3-79E3-4C54-9E94-E8CA620E08BA}" type="presOf" srcId="{BB20C54F-F654-4154-9F9D-EC22AB7C5A06}" destId="{9EB7B197-CF40-4B82-8CB6-1AFF21584094}" srcOrd="0" destOrd="0" presId="urn:microsoft.com/office/officeart/2005/8/layout/vList5"/>
    <dgm:cxn modelId="{384E45D9-B057-4E25-A60F-A052AA6F0B81}" srcId="{BB20C54F-F654-4154-9F9D-EC22AB7C5A06}" destId="{F8769BC2-3EE8-46E9-ACCE-D4AD58C6F669}" srcOrd="1" destOrd="0" parTransId="{11E301DE-0B8E-452C-9F7A-F79834C5CA26}" sibTransId="{1CFD5AEA-9A22-4CE5-9E33-B0A7A88F3BCA}"/>
    <dgm:cxn modelId="{1E6CDDE0-CDFE-48E0-933B-CA8E34FBABB2}" srcId="{608FEE16-CB3A-4C2B-8BF1-6CF21C552E61}" destId="{5E412B95-9E55-4B99-8276-140FBBF4CD68}" srcOrd="1" destOrd="0" parTransId="{9A9D9347-AEB8-497F-9D84-472479B566C2}" sibTransId="{5CFD6562-C920-432F-BF1A-CA225791E8A7}"/>
    <dgm:cxn modelId="{E7CDBDE7-9A53-4A9A-B249-630A8BA7F90D}" type="presOf" srcId="{F8769BC2-3EE8-46E9-ACCE-D4AD58C6F669}" destId="{90B4C224-293F-4500-853B-4E66D955C8AC}" srcOrd="0" destOrd="0" presId="urn:microsoft.com/office/officeart/2005/8/layout/vList5"/>
    <dgm:cxn modelId="{B13E24F9-2752-45E0-8263-FF04B66BAABC}" type="presOf" srcId="{A188D297-7E8A-4C39-B5D0-8F8A11949521}" destId="{0190392E-9ED2-4BDD-B65D-8A3510CC5D50}" srcOrd="0" destOrd="2" presId="urn:microsoft.com/office/officeart/2005/8/layout/vList5"/>
    <dgm:cxn modelId="{10F41092-79A6-4DAE-B94F-937EBA23F2AA}" type="presParOf" srcId="{9EB7B197-CF40-4B82-8CB6-1AFF21584094}" destId="{CBCA624F-1E2C-446A-911B-9976C2C291FA}" srcOrd="0" destOrd="0" presId="urn:microsoft.com/office/officeart/2005/8/layout/vList5"/>
    <dgm:cxn modelId="{1ECEC36C-C4AD-431D-B0F6-25B995387315}" type="presParOf" srcId="{CBCA624F-1E2C-446A-911B-9976C2C291FA}" destId="{32DA5C7E-156F-48BD-9A94-BA9E9B064C72}" srcOrd="0" destOrd="0" presId="urn:microsoft.com/office/officeart/2005/8/layout/vList5"/>
    <dgm:cxn modelId="{C495C700-20DC-4D43-A11C-2DB07946BDD6}" type="presParOf" srcId="{CBCA624F-1E2C-446A-911B-9976C2C291FA}" destId="{C892BB42-C9AD-4152-9E0C-0D72B8795636}" srcOrd="1" destOrd="0" presId="urn:microsoft.com/office/officeart/2005/8/layout/vList5"/>
    <dgm:cxn modelId="{4C081095-02BC-42AA-86B1-8548E2430C4A}" type="presParOf" srcId="{9EB7B197-CF40-4B82-8CB6-1AFF21584094}" destId="{8E6E2AE2-EB55-404B-8D15-EDED6E58D8CB}" srcOrd="1" destOrd="0" presId="urn:microsoft.com/office/officeart/2005/8/layout/vList5"/>
    <dgm:cxn modelId="{FF3CB6EC-18AD-4643-86B1-0EA8E04AD323}" type="presParOf" srcId="{9EB7B197-CF40-4B82-8CB6-1AFF21584094}" destId="{F4A8C8DE-4C90-496E-BA39-B16C9B8816AF}" srcOrd="2" destOrd="0" presId="urn:microsoft.com/office/officeart/2005/8/layout/vList5"/>
    <dgm:cxn modelId="{94E80C34-4A81-459D-97D5-B563700FC1E5}" type="presParOf" srcId="{F4A8C8DE-4C90-496E-BA39-B16C9B8816AF}" destId="{90B4C224-293F-4500-853B-4E66D955C8AC}" srcOrd="0" destOrd="0" presId="urn:microsoft.com/office/officeart/2005/8/layout/vList5"/>
    <dgm:cxn modelId="{95DACB8A-A9A7-4306-860A-F675282BCD5F}" type="presParOf" srcId="{F4A8C8DE-4C90-496E-BA39-B16C9B8816AF}" destId="{C5F97A68-4788-4157-8738-E9028111476B}" srcOrd="1" destOrd="0" presId="urn:microsoft.com/office/officeart/2005/8/layout/vList5"/>
    <dgm:cxn modelId="{7FA8DE03-DBE9-4AC2-A2AD-69A46B11E15F}" type="presParOf" srcId="{9EB7B197-CF40-4B82-8CB6-1AFF21584094}" destId="{E3EA2BF1-3410-4C62-BB98-0484507D708A}" srcOrd="3" destOrd="0" presId="urn:microsoft.com/office/officeart/2005/8/layout/vList5"/>
    <dgm:cxn modelId="{FE0CABEC-0579-4AE0-97E0-6D6822E1F42C}" type="presParOf" srcId="{9EB7B197-CF40-4B82-8CB6-1AFF21584094}" destId="{FDD38FCB-2521-4715-A358-C638DFB8A5FC}" srcOrd="4" destOrd="0" presId="urn:microsoft.com/office/officeart/2005/8/layout/vList5"/>
    <dgm:cxn modelId="{A1E2E8EC-5842-48AB-A8FF-73FE55E3B8E5}" type="presParOf" srcId="{FDD38FCB-2521-4715-A358-C638DFB8A5FC}" destId="{122D7E51-343F-4DEA-B5AF-C2EF2BCEB9DB}" srcOrd="0" destOrd="0" presId="urn:microsoft.com/office/officeart/2005/8/layout/vList5"/>
    <dgm:cxn modelId="{B037C195-5A7F-43C6-958D-AEEA5800B0F1}" type="presParOf" srcId="{FDD38FCB-2521-4715-A358-C638DFB8A5FC}" destId="{0190392E-9ED2-4BDD-B65D-8A3510CC5D5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B20C54F-F654-4154-9F9D-EC22AB7C5A06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8BCB271-EF38-4CDD-99D7-5D03DE739FD7}">
      <dgm:prSet phldrT="[Text]" custT="1"/>
      <dgm:spPr/>
      <dgm:t>
        <a:bodyPr/>
        <a:lstStyle/>
        <a:p>
          <a:r>
            <a:rPr lang="en-GB" sz="2000" dirty="0">
              <a:latin typeface="Arial" panose="020B0604020202020204" pitchFamily="34" charset="0"/>
              <a:cs typeface="Arial" panose="020B0604020202020204" pitchFamily="34" charset="0"/>
            </a:rPr>
            <a:t>Invest NI – Ambition to Grow </a:t>
          </a:r>
        </a:p>
      </dgm:t>
    </dgm:pt>
    <dgm:pt modelId="{C9D143C1-DEC1-4D22-A576-C1C81000DD9C}" type="parTrans" cxnId="{FF52F9C2-7A30-46D7-A7D1-2CA4A29DAB0F}">
      <dgm:prSet/>
      <dgm:spPr/>
      <dgm:t>
        <a:bodyPr/>
        <a:lstStyle/>
        <a:p>
          <a:endParaRPr lang="en-GB"/>
        </a:p>
      </dgm:t>
    </dgm:pt>
    <dgm:pt modelId="{24AE32F2-2E59-4E25-82B9-6059E7BB8F1D}" type="sibTrans" cxnId="{FF52F9C2-7A30-46D7-A7D1-2CA4A29DAB0F}">
      <dgm:prSet/>
      <dgm:spPr/>
      <dgm:t>
        <a:bodyPr/>
        <a:lstStyle/>
        <a:p>
          <a:endParaRPr lang="en-GB"/>
        </a:p>
      </dgm:t>
    </dgm:pt>
    <dgm:pt modelId="{E089FE56-50EE-4AED-9C9B-0FF0100BFC05}">
      <dgm:prSet phldrT="[Text]" custT="1"/>
      <dgm:spPr/>
      <dgm:t>
        <a:bodyPr/>
        <a:lstStyle/>
        <a:p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To support innovative and ambitious businesses with grants </a:t>
          </a:r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up to £45,000</a:t>
          </a:r>
        </a:p>
      </dgm:t>
    </dgm:pt>
    <dgm:pt modelId="{53B802CD-9B6C-42CA-8E6C-0146DBF83100}" type="parTrans" cxnId="{60BB49E8-3F5A-43AA-8459-6B0727CCC78A}">
      <dgm:prSet/>
      <dgm:spPr/>
      <dgm:t>
        <a:bodyPr/>
        <a:lstStyle/>
        <a:p>
          <a:endParaRPr lang="en-GB"/>
        </a:p>
      </dgm:t>
    </dgm:pt>
    <dgm:pt modelId="{611A6CB7-630C-46B1-92CC-4D0A2D1F2EA2}" type="sibTrans" cxnId="{60BB49E8-3F5A-43AA-8459-6B0727CCC78A}">
      <dgm:prSet/>
      <dgm:spPr/>
      <dgm:t>
        <a:bodyPr/>
        <a:lstStyle/>
        <a:p>
          <a:endParaRPr lang="en-GB"/>
        </a:p>
      </dgm:t>
    </dgm:pt>
    <dgm:pt modelId="{39A8C035-12BD-474A-BD07-70A1982C4B79}">
      <dgm:prSet phldrT="[Text]" custT="1"/>
      <dgm:spPr/>
      <dgm:t>
        <a:bodyPr/>
        <a:lstStyle/>
        <a:p>
          <a:r>
            <a:rPr lang="en-GB" sz="2000" dirty="0">
              <a:latin typeface="Arial" panose="020B0604020202020204" pitchFamily="34" charset="0"/>
              <a:cs typeface="Arial" panose="020B0604020202020204" pitchFamily="34" charset="0"/>
            </a:rPr>
            <a:t>Invest NI – Business Innovation Grant (BIG)</a:t>
          </a:r>
        </a:p>
      </dgm:t>
    </dgm:pt>
    <dgm:pt modelId="{45E3F161-0098-4EBD-83AA-979AD5DDF625}" type="parTrans" cxnId="{F0E254B0-A810-45B1-8B90-2BF008BDB455}">
      <dgm:prSet/>
      <dgm:spPr/>
      <dgm:t>
        <a:bodyPr/>
        <a:lstStyle/>
        <a:p>
          <a:endParaRPr lang="en-GB"/>
        </a:p>
      </dgm:t>
    </dgm:pt>
    <dgm:pt modelId="{CC87B3FA-764E-4667-84D2-62FC5F350004}" type="sibTrans" cxnId="{F0E254B0-A810-45B1-8B90-2BF008BDB455}">
      <dgm:prSet/>
      <dgm:spPr/>
      <dgm:t>
        <a:bodyPr/>
        <a:lstStyle/>
        <a:p>
          <a:endParaRPr lang="en-GB"/>
        </a:p>
      </dgm:t>
    </dgm:pt>
    <dgm:pt modelId="{F7CB51CE-7F7E-4407-9615-029F83656C2D}">
      <dgm:prSet phldrT="[Text]" custT="1"/>
      <dgm:spPr/>
      <dgm:t>
        <a:bodyPr/>
        <a:lstStyle/>
        <a:p>
          <a:r>
            <a:rPr lang="en-GB" sz="1200" b="0" dirty="0">
              <a:latin typeface="Arial" panose="020B0604020202020204" pitchFamily="34" charset="0"/>
              <a:cs typeface="Arial" panose="020B0604020202020204" pitchFamily="34" charset="0"/>
            </a:rPr>
            <a:t>To support micro and small to medium size enterprises with grants </a:t>
          </a:r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up to £20,000 </a:t>
          </a:r>
          <a:r>
            <a:rPr lang="en-GB" sz="1200" b="0" dirty="0">
              <a:latin typeface="Arial" panose="020B0604020202020204" pitchFamily="34" charset="0"/>
              <a:cs typeface="Arial" panose="020B0604020202020204" pitchFamily="34" charset="0"/>
            </a:rPr>
            <a:t>for innovation purposes.</a:t>
          </a:r>
        </a:p>
      </dgm:t>
    </dgm:pt>
    <dgm:pt modelId="{386B0335-7655-4BF4-92EB-9B907125F701}" type="parTrans" cxnId="{349EDE40-D423-4B2D-B043-6346EB0C2CE6}">
      <dgm:prSet/>
      <dgm:spPr/>
      <dgm:t>
        <a:bodyPr/>
        <a:lstStyle/>
        <a:p>
          <a:endParaRPr lang="en-GB"/>
        </a:p>
      </dgm:t>
    </dgm:pt>
    <dgm:pt modelId="{1A3519DE-E07A-40EC-B533-55ABC851D704}" type="sibTrans" cxnId="{349EDE40-D423-4B2D-B043-6346EB0C2CE6}">
      <dgm:prSet/>
      <dgm:spPr/>
      <dgm:t>
        <a:bodyPr/>
        <a:lstStyle/>
        <a:p>
          <a:endParaRPr lang="en-GB"/>
        </a:p>
      </dgm:t>
    </dgm:pt>
    <dgm:pt modelId="{D77EFD86-896F-460B-A870-DA1C199C93D6}">
      <dgm:prSet phldrT="[Text]" custT="1"/>
      <dgm:spPr/>
      <dgm:t>
        <a:bodyPr/>
        <a:lstStyle/>
        <a:p>
          <a:r>
            <a:rPr lang="en-GB" sz="1200" b="0" dirty="0">
              <a:latin typeface="Arial" panose="020B0604020202020204" pitchFamily="34" charset="0"/>
              <a:cs typeface="Arial" panose="020B0604020202020204" pitchFamily="34" charset="0"/>
            </a:rPr>
            <a:t>The first call  for applications will open on </a:t>
          </a:r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13 December 2024</a:t>
          </a:r>
        </a:p>
      </dgm:t>
    </dgm:pt>
    <dgm:pt modelId="{8C0AC8C5-10B6-4007-9077-710C34F483E1}" type="parTrans" cxnId="{E760B8FE-5EC7-4E34-B010-2E694CA3E5DA}">
      <dgm:prSet/>
      <dgm:spPr/>
      <dgm:t>
        <a:bodyPr/>
        <a:lstStyle/>
        <a:p>
          <a:endParaRPr lang="en-GB"/>
        </a:p>
      </dgm:t>
    </dgm:pt>
    <dgm:pt modelId="{A6EA7A17-2D69-4DF6-9488-5007ED5F8F7D}" type="sibTrans" cxnId="{E760B8FE-5EC7-4E34-B010-2E694CA3E5DA}">
      <dgm:prSet/>
      <dgm:spPr/>
      <dgm:t>
        <a:bodyPr/>
        <a:lstStyle/>
        <a:p>
          <a:endParaRPr lang="en-GB"/>
        </a:p>
      </dgm:t>
    </dgm:pt>
    <dgm:pt modelId="{F5681982-B286-44E7-AAD4-80F073727B42}">
      <dgm:prSet phldrT="[Text]" custT="1"/>
      <dgm:spPr/>
      <dgm:t>
        <a:bodyPr/>
        <a:lstStyle/>
        <a:p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Provides financial support for groups of SMEs to work together to scope and exploit opportunities that could enhance their competitiveness</a:t>
          </a:r>
        </a:p>
      </dgm:t>
    </dgm:pt>
    <dgm:pt modelId="{C21F1633-EABB-4C82-9B9C-FA376D26B445}" type="parTrans" cxnId="{889E1A33-09E6-4BDC-AB69-44A28F57AF9D}">
      <dgm:prSet/>
      <dgm:spPr/>
      <dgm:t>
        <a:bodyPr/>
        <a:lstStyle/>
        <a:p>
          <a:endParaRPr lang="en-GB"/>
        </a:p>
      </dgm:t>
    </dgm:pt>
    <dgm:pt modelId="{1CD3C1E4-772F-476C-98A7-D22CA53C7007}" type="sibTrans" cxnId="{889E1A33-09E6-4BDC-AB69-44A28F57AF9D}">
      <dgm:prSet/>
      <dgm:spPr/>
      <dgm:t>
        <a:bodyPr/>
        <a:lstStyle/>
        <a:p>
          <a:endParaRPr lang="en-GB"/>
        </a:p>
      </dgm:t>
    </dgm:pt>
    <dgm:pt modelId="{DC92CD6F-7A82-4F19-A501-23FEEAEEAC53}">
      <dgm:prSet custT="1"/>
      <dgm:spPr/>
      <dgm:t>
        <a:bodyPr/>
        <a:lstStyle/>
        <a:p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 Designed specifically to assist micro and small and medium sized local businesses. The grant will support businesses to create good jobs and increase sales of innovative products or services.   </a:t>
          </a:r>
        </a:p>
      </dgm:t>
    </dgm:pt>
    <dgm:pt modelId="{8FBBAC46-A234-484C-94B5-433D9CEF4C4E}" type="parTrans" cxnId="{02BEE2EE-F49E-4D3B-A79F-850E7B7767F5}">
      <dgm:prSet/>
      <dgm:spPr/>
      <dgm:t>
        <a:bodyPr/>
        <a:lstStyle/>
        <a:p>
          <a:endParaRPr lang="en-GB"/>
        </a:p>
      </dgm:t>
    </dgm:pt>
    <dgm:pt modelId="{EE3555DE-7716-4822-8601-28B89A7FCAD0}" type="sibTrans" cxnId="{02BEE2EE-F49E-4D3B-A79F-850E7B7767F5}">
      <dgm:prSet/>
      <dgm:spPr/>
      <dgm:t>
        <a:bodyPr/>
        <a:lstStyle/>
        <a:p>
          <a:endParaRPr lang="en-GB"/>
        </a:p>
      </dgm:t>
    </dgm:pt>
    <dgm:pt modelId="{EA58BCCB-6032-4749-96E6-92D5E3FE83ED}">
      <dgm:prSet custT="1"/>
      <dgm:spPr/>
      <dgm:t>
        <a:bodyPr/>
        <a:lstStyle/>
        <a:p>
          <a:r>
            <a:rPr lang="en-GB" sz="1200" b="0" dirty="0">
              <a:latin typeface="Arial" panose="020B0604020202020204" pitchFamily="34" charset="0"/>
              <a:cs typeface="Arial" panose="020B0604020202020204" pitchFamily="34" charset="0"/>
            </a:rPr>
            <a:t>Phase 1 offers grants up to </a:t>
          </a:r>
          <a:r>
            <a:rPr lang="en-GB" sz="1200" b="1" dirty="0">
              <a:latin typeface="Arial" panose="020B0604020202020204" pitchFamily="34" charset="0"/>
              <a:cs typeface="Arial" panose="020B0604020202020204" pitchFamily="34" charset="0"/>
            </a:rPr>
            <a:t>£60,000 </a:t>
          </a:r>
          <a:r>
            <a:rPr lang="en-GB" sz="1200" b="0" dirty="0">
              <a:latin typeface="Arial" panose="020B0604020202020204" pitchFamily="34" charset="0"/>
              <a:cs typeface="Arial" panose="020B0604020202020204" pitchFamily="34" charset="0"/>
            </a:rPr>
            <a:t>for SME led networks consisting of 8-10 SMEs</a:t>
          </a:r>
          <a:endParaRPr lang="en-GB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6B1FE93-A1AB-470E-82BB-EFB575781AB7}" type="parTrans" cxnId="{672DA21C-6DFD-4243-869B-984DB3A11383}">
      <dgm:prSet/>
      <dgm:spPr/>
      <dgm:t>
        <a:bodyPr/>
        <a:lstStyle/>
        <a:p>
          <a:endParaRPr lang="en-GB"/>
        </a:p>
      </dgm:t>
    </dgm:pt>
    <dgm:pt modelId="{DED5AE04-86C4-4D3F-85DF-7306B59D45FA}" type="sibTrans" cxnId="{672DA21C-6DFD-4243-869B-984DB3A11383}">
      <dgm:prSet/>
      <dgm:spPr/>
      <dgm:t>
        <a:bodyPr/>
        <a:lstStyle/>
        <a:p>
          <a:endParaRPr lang="en-GB"/>
        </a:p>
      </dgm:t>
    </dgm:pt>
    <dgm:pt modelId="{608FEE16-CB3A-4C2B-8BF1-6CF21C552E61}">
      <dgm:prSet phldrT="[Text]" custT="1"/>
      <dgm:spPr/>
      <dgm:t>
        <a:bodyPr/>
        <a:lstStyle/>
        <a:p>
          <a:r>
            <a:rPr lang="en-GB" sz="2000" dirty="0">
              <a:latin typeface="Arial" panose="020B0604020202020204" pitchFamily="34" charset="0"/>
              <a:cs typeface="Arial" panose="020B0604020202020204" pitchFamily="34" charset="0"/>
            </a:rPr>
            <a:t>Invest NI – Cluster Acceleration Programme (CAP)</a:t>
          </a:r>
        </a:p>
      </dgm:t>
    </dgm:pt>
    <dgm:pt modelId="{45CFA6FB-9676-4DBB-99F7-D9344050B413}" type="sibTrans" cxnId="{345193B3-1797-488B-BCB9-9BD078C62DB3}">
      <dgm:prSet/>
      <dgm:spPr/>
      <dgm:t>
        <a:bodyPr/>
        <a:lstStyle/>
        <a:p>
          <a:endParaRPr lang="en-GB"/>
        </a:p>
      </dgm:t>
    </dgm:pt>
    <dgm:pt modelId="{7D768811-D4FB-4188-A0BA-CBE814A6B18E}" type="parTrans" cxnId="{345193B3-1797-488B-BCB9-9BD078C62DB3}">
      <dgm:prSet/>
      <dgm:spPr/>
      <dgm:t>
        <a:bodyPr/>
        <a:lstStyle/>
        <a:p>
          <a:endParaRPr lang="en-GB"/>
        </a:p>
      </dgm:t>
    </dgm:pt>
    <dgm:pt modelId="{7BA469D4-1004-4A70-9C57-DC685D39224A}">
      <dgm:prSet phldrT="[Text]" custT="1"/>
      <dgm:spPr/>
      <dgm:t>
        <a:bodyPr/>
        <a:lstStyle/>
        <a:p>
          <a:r>
            <a:rPr lang="en-GB" sz="1200" b="0" dirty="0">
              <a:latin typeface="Arial" panose="020B0604020202020204" pitchFamily="34" charset="0"/>
              <a:cs typeface="Arial" panose="020B0604020202020204" pitchFamily="34" charset="0"/>
            </a:rPr>
            <a:t>BIG will help businesses develop and bring new products, services or processes to market. </a:t>
          </a:r>
        </a:p>
      </dgm:t>
    </dgm:pt>
    <dgm:pt modelId="{23D2FD7B-2EFA-4F13-A35E-BC24D093D5AB}" type="parTrans" cxnId="{AEA85A9B-902D-42B1-AE4F-7B4627D9A32B}">
      <dgm:prSet/>
      <dgm:spPr/>
      <dgm:t>
        <a:bodyPr/>
        <a:lstStyle/>
        <a:p>
          <a:endParaRPr lang="en-US"/>
        </a:p>
      </dgm:t>
    </dgm:pt>
    <dgm:pt modelId="{A7F53E52-E453-43FB-BEC5-D7123858C529}" type="sibTrans" cxnId="{AEA85A9B-902D-42B1-AE4F-7B4627D9A32B}">
      <dgm:prSet/>
      <dgm:spPr/>
      <dgm:t>
        <a:bodyPr/>
        <a:lstStyle/>
        <a:p>
          <a:endParaRPr lang="en-US"/>
        </a:p>
      </dgm:t>
    </dgm:pt>
    <dgm:pt modelId="{85EF7790-90CE-45D2-BF00-34FD23CD12C6}">
      <dgm:prSet phldrT="[Text]" custT="1"/>
      <dgm:spPr/>
      <dgm:t>
        <a:bodyPr/>
        <a:lstStyle/>
        <a:p>
          <a:r>
            <a:rPr lang="en-GB" sz="1200" dirty="0">
              <a:latin typeface="Arial" panose="020B0604020202020204" pitchFamily="34" charset="0"/>
              <a:cs typeface="Arial" panose="020B0604020202020204" pitchFamily="34" charset="0"/>
            </a:rPr>
            <a:t>The Clusters must be business led groups made up of industry, government, academia and entrepreneurs linked by their economic activities</a:t>
          </a:r>
        </a:p>
      </dgm:t>
    </dgm:pt>
    <dgm:pt modelId="{EFE0C3F2-8EE2-44BE-84BB-7E26146E6098}" type="parTrans" cxnId="{B31AE96F-4545-4BC4-ACF6-A3D99E6EA776}">
      <dgm:prSet/>
      <dgm:spPr/>
      <dgm:t>
        <a:bodyPr/>
        <a:lstStyle/>
        <a:p>
          <a:endParaRPr lang="en-US"/>
        </a:p>
      </dgm:t>
    </dgm:pt>
    <dgm:pt modelId="{E25BAAB2-0450-4B46-9CCA-80E95D9D0EA1}" type="sibTrans" cxnId="{B31AE96F-4545-4BC4-ACF6-A3D99E6EA776}">
      <dgm:prSet/>
      <dgm:spPr/>
      <dgm:t>
        <a:bodyPr/>
        <a:lstStyle/>
        <a:p>
          <a:endParaRPr lang="en-US"/>
        </a:p>
      </dgm:t>
    </dgm:pt>
    <dgm:pt modelId="{263F5EFE-3F20-40E3-B8ED-938F0C38C119}">
      <dgm:prSet phldrT="[Text]" custT="1"/>
      <dgm:spPr/>
      <dgm:t>
        <a:bodyPr/>
        <a:lstStyle/>
        <a:p>
          <a:endParaRPr lang="en-GB" sz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EA0F5CA-7157-47E4-857C-9750B399AF00}" type="parTrans" cxnId="{59369582-2C76-4D2D-84AF-230D9A8F3D80}">
      <dgm:prSet/>
      <dgm:spPr/>
      <dgm:t>
        <a:bodyPr/>
        <a:lstStyle/>
        <a:p>
          <a:endParaRPr lang="en-GB"/>
        </a:p>
      </dgm:t>
    </dgm:pt>
    <dgm:pt modelId="{168F41FB-C74C-494E-B30E-76FD4E0DCCE2}" type="sibTrans" cxnId="{59369582-2C76-4D2D-84AF-230D9A8F3D80}">
      <dgm:prSet/>
      <dgm:spPr/>
      <dgm:t>
        <a:bodyPr/>
        <a:lstStyle/>
        <a:p>
          <a:endParaRPr lang="en-GB"/>
        </a:p>
      </dgm:t>
    </dgm:pt>
    <dgm:pt modelId="{13239474-7D13-409C-A889-3A809734253B}">
      <dgm:prSet phldrT="[Text]" custT="1"/>
      <dgm:spPr/>
      <dgm:t>
        <a:bodyPr/>
        <a:lstStyle/>
        <a:p>
          <a:r>
            <a:rPr lang="en-GB" sz="2000" dirty="0">
              <a:latin typeface="Arial" panose="020B0604020202020204" pitchFamily="34" charset="0"/>
              <a:cs typeface="Arial" panose="020B0604020202020204" pitchFamily="34" charset="0"/>
            </a:rPr>
            <a:t>Intertrade Ireland – ACUMEN and Innovation Boost</a:t>
          </a:r>
        </a:p>
      </dgm:t>
    </dgm:pt>
    <dgm:pt modelId="{3E72761B-6C44-4B2B-AEBA-4C961A54B375}" type="parTrans" cxnId="{C33ED6B3-492B-4EAA-AD6B-1634B5CFBDB8}">
      <dgm:prSet/>
      <dgm:spPr/>
      <dgm:t>
        <a:bodyPr/>
        <a:lstStyle/>
        <a:p>
          <a:endParaRPr lang="en-GB"/>
        </a:p>
      </dgm:t>
    </dgm:pt>
    <dgm:pt modelId="{CC103965-DEA2-4817-9D97-EB3F35FBB408}" type="sibTrans" cxnId="{C33ED6B3-492B-4EAA-AD6B-1634B5CFBDB8}">
      <dgm:prSet/>
      <dgm:spPr/>
      <dgm:t>
        <a:bodyPr/>
        <a:lstStyle/>
        <a:p>
          <a:endParaRPr lang="en-GB"/>
        </a:p>
      </dgm:t>
    </dgm:pt>
    <dgm:pt modelId="{9EB7B197-CF40-4B82-8CB6-1AFF21584094}" type="pres">
      <dgm:prSet presAssocID="{BB20C54F-F654-4154-9F9D-EC22AB7C5A06}" presName="Name0" presStyleCnt="0">
        <dgm:presLayoutVars>
          <dgm:dir/>
          <dgm:animLvl val="lvl"/>
          <dgm:resizeHandles val="exact"/>
        </dgm:presLayoutVars>
      </dgm:prSet>
      <dgm:spPr/>
    </dgm:pt>
    <dgm:pt modelId="{2C597111-29AF-4506-9E36-A3F441C143E8}" type="pres">
      <dgm:prSet presAssocID="{98BCB271-EF38-4CDD-99D7-5D03DE739FD7}" presName="linNode" presStyleCnt="0"/>
      <dgm:spPr/>
    </dgm:pt>
    <dgm:pt modelId="{34F44F33-0244-4939-A438-3E3C3EB033CC}" type="pres">
      <dgm:prSet presAssocID="{98BCB271-EF38-4CDD-99D7-5D03DE739FD7}" presName="parentText" presStyleLbl="node1" presStyleIdx="0" presStyleCnt="4">
        <dgm:presLayoutVars>
          <dgm:chMax val="1"/>
          <dgm:bulletEnabled val="1"/>
        </dgm:presLayoutVars>
      </dgm:prSet>
      <dgm:spPr/>
    </dgm:pt>
    <dgm:pt modelId="{F881FB80-34E7-44DB-9F4D-646D2E377E29}" type="pres">
      <dgm:prSet presAssocID="{98BCB271-EF38-4CDD-99D7-5D03DE739FD7}" presName="descendantText" presStyleLbl="alignAccFollowNode1" presStyleIdx="0" presStyleCnt="3">
        <dgm:presLayoutVars>
          <dgm:bulletEnabled val="1"/>
        </dgm:presLayoutVars>
      </dgm:prSet>
      <dgm:spPr/>
    </dgm:pt>
    <dgm:pt modelId="{A508972C-A014-41F0-AAD3-FA0FACA199D5}" type="pres">
      <dgm:prSet presAssocID="{24AE32F2-2E59-4E25-82B9-6059E7BB8F1D}" presName="sp" presStyleCnt="0"/>
      <dgm:spPr/>
    </dgm:pt>
    <dgm:pt modelId="{E4051CE5-74AF-40CA-9B58-D5F2BF2CEC78}" type="pres">
      <dgm:prSet presAssocID="{39A8C035-12BD-474A-BD07-70A1982C4B79}" presName="linNode" presStyleCnt="0"/>
      <dgm:spPr/>
    </dgm:pt>
    <dgm:pt modelId="{B12454E1-020C-4C79-848B-817212042DDC}" type="pres">
      <dgm:prSet presAssocID="{39A8C035-12BD-474A-BD07-70A1982C4B79}" presName="parentText" presStyleLbl="node1" presStyleIdx="1" presStyleCnt="4">
        <dgm:presLayoutVars>
          <dgm:chMax val="1"/>
          <dgm:bulletEnabled val="1"/>
        </dgm:presLayoutVars>
      </dgm:prSet>
      <dgm:spPr/>
    </dgm:pt>
    <dgm:pt modelId="{908342C2-4311-42BE-BBF2-2542DB476B69}" type="pres">
      <dgm:prSet presAssocID="{39A8C035-12BD-474A-BD07-70A1982C4B79}" presName="descendantText" presStyleLbl="alignAccFollowNode1" presStyleIdx="1" presStyleCnt="3">
        <dgm:presLayoutVars>
          <dgm:bulletEnabled val="1"/>
        </dgm:presLayoutVars>
      </dgm:prSet>
      <dgm:spPr/>
    </dgm:pt>
    <dgm:pt modelId="{B6E64784-C363-439D-8F8B-BCAC1FBB99E1}" type="pres">
      <dgm:prSet presAssocID="{CC87B3FA-764E-4667-84D2-62FC5F350004}" presName="sp" presStyleCnt="0"/>
      <dgm:spPr/>
    </dgm:pt>
    <dgm:pt modelId="{CBCA624F-1E2C-446A-911B-9976C2C291FA}" type="pres">
      <dgm:prSet presAssocID="{608FEE16-CB3A-4C2B-8BF1-6CF21C552E61}" presName="linNode" presStyleCnt="0"/>
      <dgm:spPr/>
    </dgm:pt>
    <dgm:pt modelId="{32DA5C7E-156F-48BD-9A94-BA9E9B064C72}" type="pres">
      <dgm:prSet presAssocID="{608FEE16-CB3A-4C2B-8BF1-6CF21C552E61}" presName="parentText" presStyleLbl="node1" presStyleIdx="2" presStyleCnt="4">
        <dgm:presLayoutVars>
          <dgm:chMax val="1"/>
          <dgm:bulletEnabled val="1"/>
        </dgm:presLayoutVars>
      </dgm:prSet>
      <dgm:spPr/>
    </dgm:pt>
    <dgm:pt modelId="{C892BB42-C9AD-4152-9E0C-0D72B8795636}" type="pres">
      <dgm:prSet presAssocID="{608FEE16-CB3A-4C2B-8BF1-6CF21C552E61}" presName="descendantText" presStyleLbl="alignAccFollowNode1" presStyleIdx="2" presStyleCnt="3">
        <dgm:presLayoutVars>
          <dgm:bulletEnabled val="1"/>
        </dgm:presLayoutVars>
      </dgm:prSet>
      <dgm:spPr/>
    </dgm:pt>
    <dgm:pt modelId="{88FA26D4-F2AF-43BB-ADB8-C2DB2BFCDAE2}" type="pres">
      <dgm:prSet presAssocID="{45CFA6FB-9676-4DBB-99F7-D9344050B413}" presName="sp" presStyleCnt="0"/>
      <dgm:spPr/>
    </dgm:pt>
    <dgm:pt modelId="{FC8A00B4-C139-45F8-BA1C-CF2578B89928}" type="pres">
      <dgm:prSet presAssocID="{13239474-7D13-409C-A889-3A809734253B}" presName="linNode" presStyleCnt="0"/>
      <dgm:spPr/>
    </dgm:pt>
    <dgm:pt modelId="{57856AC1-858B-4728-826C-F570B86CF0A1}" type="pres">
      <dgm:prSet presAssocID="{13239474-7D13-409C-A889-3A809734253B}" presName="parentText" presStyleLbl="node1" presStyleIdx="3" presStyleCnt="4">
        <dgm:presLayoutVars>
          <dgm:chMax val="1"/>
          <dgm:bulletEnabled val="1"/>
        </dgm:presLayoutVars>
      </dgm:prSet>
      <dgm:spPr/>
    </dgm:pt>
  </dgm:ptLst>
  <dgm:cxnLst>
    <dgm:cxn modelId="{29385104-E96E-471E-84F7-E4785E2032B9}" type="presOf" srcId="{39A8C035-12BD-474A-BD07-70A1982C4B79}" destId="{B12454E1-020C-4C79-848B-817212042DDC}" srcOrd="0" destOrd="0" presId="urn:microsoft.com/office/officeart/2005/8/layout/vList5"/>
    <dgm:cxn modelId="{0464D405-80C3-4493-BEF0-63E2CCDA0748}" type="presOf" srcId="{DC92CD6F-7A82-4F19-A501-23FEEAEEAC53}" destId="{F881FB80-34E7-44DB-9F4D-646D2E377E29}" srcOrd="0" destOrd="2" presId="urn:microsoft.com/office/officeart/2005/8/layout/vList5"/>
    <dgm:cxn modelId="{F7B17B0B-741E-426A-8034-22B0755BAF0F}" type="presOf" srcId="{D77EFD86-896F-460B-A870-DA1C199C93D6}" destId="{908342C2-4311-42BE-BBF2-2542DB476B69}" srcOrd="0" destOrd="2" presId="urn:microsoft.com/office/officeart/2005/8/layout/vList5"/>
    <dgm:cxn modelId="{672DA21C-6DFD-4243-869B-984DB3A11383}" srcId="{608FEE16-CB3A-4C2B-8BF1-6CF21C552E61}" destId="{EA58BCCB-6032-4749-96E6-92D5E3FE83ED}" srcOrd="2" destOrd="0" parTransId="{F6B1FE93-A1AB-470E-82BB-EFB575781AB7}" sibTransId="{DED5AE04-86C4-4D3F-85DF-7306B59D45FA}"/>
    <dgm:cxn modelId="{8A7F6A1F-45A7-4EED-B8D8-1899D4270D20}" type="presOf" srcId="{608FEE16-CB3A-4C2B-8BF1-6CF21C552E61}" destId="{32DA5C7E-156F-48BD-9A94-BA9E9B064C72}" srcOrd="0" destOrd="0" presId="urn:microsoft.com/office/officeart/2005/8/layout/vList5"/>
    <dgm:cxn modelId="{C345072F-AF9B-420F-8051-7DC09DA0AF4D}" type="presOf" srcId="{98BCB271-EF38-4CDD-99D7-5D03DE739FD7}" destId="{34F44F33-0244-4939-A438-3E3C3EB033CC}" srcOrd="0" destOrd="0" presId="urn:microsoft.com/office/officeart/2005/8/layout/vList5"/>
    <dgm:cxn modelId="{889E1A33-09E6-4BDC-AB69-44A28F57AF9D}" srcId="{608FEE16-CB3A-4C2B-8BF1-6CF21C552E61}" destId="{F5681982-B286-44E7-AAD4-80F073727B42}" srcOrd="0" destOrd="0" parTransId="{C21F1633-EABB-4C82-9B9C-FA376D26B445}" sibTransId="{1CD3C1E4-772F-476C-98A7-D22CA53C7007}"/>
    <dgm:cxn modelId="{2165A53A-1773-42A6-83DE-37611295ADF6}" type="presOf" srcId="{EA58BCCB-6032-4749-96E6-92D5E3FE83ED}" destId="{C892BB42-C9AD-4152-9E0C-0D72B8795636}" srcOrd="0" destOrd="2" presId="urn:microsoft.com/office/officeart/2005/8/layout/vList5"/>
    <dgm:cxn modelId="{349EDE40-D423-4B2D-B043-6346EB0C2CE6}" srcId="{39A8C035-12BD-474A-BD07-70A1982C4B79}" destId="{F7CB51CE-7F7E-4407-9615-029F83656C2D}" srcOrd="0" destOrd="0" parTransId="{386B0335-7655-4BF4-92EB-9B907125F701}" sibTransId="{1A3519DE-E07A-40EC-B533-55ABC851D704}"/>
    <dgm:cxn modelId="{7E07CA68-DF40-409D-AEFB-77CE2E95BA7D}" type="presOf" srcId="{E089FE56-50EE-4AED-9C9B-0FF0100BFC05}" destId="{F881FB80-34E7-44DB-9F4D-646D2E377E29}" srcOrd="0" destOrd="0" presId="urn:microsoft.com/office/officeart/2005/8/layout/vList5"/>
    <dgm:cxn modelId="{B31AE96F-4545-4BC4-ACF6-A3D99E6EA776}" srcId="{608FEE16-CB3A-4C2B-8BF1-6CF21C552E61}" destId="{85EF7790-90CE-45D2-BF00-34FD23CD12C6}" srcOrd="1" destOrd="0" parTransId="{EFE0C3F2-8EE2-44BE-84BB-7E26146E6098}" sibTransId="{E25BAAB2-0450-4B46-9CCA-80E95D9D0EA1}"/>
    <dgm:cxn modelId="{B2019F70-267C-4E7B-A651-89248341AFB0}" type="presOf" srcId="{13239474-7D13-409C-A889-3A809734253B}" destId="{57856AC1-858B-4728-826C-F570B86CF0A1}" srcOrd="0" destOrd="0" presId="urn:microsoft.com/office/officeart/2005/8/layout/vList5"/>
    <dgm:cxn modelId="{87E2E175-8CEE-44A0-8D4F-2155907B949D}" type="presOf" srcId="{F7CB51CE-7F7E-4407-9615-029F83656C2D}" destId="{908342C2-4311-42BE-BBF2-2542DB476B69}" srcOrd="0" destOrd="0" presId="urn:microsoft.com/office/officeart/2005/8/layout/vList5"/>
    <dgm:cxn modelId="{A4390677-80D0-4B6C-96D8-F38DDE5E5238}" type="presOf" srcId="{7BA469D4-1004-4A70-9C57-DC685D39224A}" destId="{908342C2-4311-42BE-BBF2-2542DB476B69}" srcOrd="0" destOrd="1" presId="urn:microsoft.com/office/officeart/2005/8/layout/vList5"/>
    <dgm:cxn modelId="{59369582-2C76-4D2D-84AF-230D9A8F3D80}" srcId="{98BCB271-EF38-4CDD-99D7-5D03DE739FD7}" destId="{263F5EFE-3F20-40E3-B8ED-938F0C38C119}" srcOrd="1" destOrd="0" parTransId="{AEA0F5CA-7157-47E4-857C-9750B399AF00}" sibTransId="{168F41FB-C74C-494E-B30E-76FD4E0DCCE2}"/>
    <dgm:cxn modelId="{AEA85A9B-902D-42B1-AE4F-7B4627D9A32B}" srcId="{39A8C035-12BD-474A-BD07-70A1982C4B79}" destId="{7BA469D4-1004-4A70-9C57-DC685D39224A}" srcOrd="1" destOrd="0" parTransId="{23D2FD7B-2EFA-4F13-A35E-BC24D093D5AB}" sibTransId="{A7F53E52-E453-43FB-BEC5-D7123858C529}"/>
    <dgm:cxn modelId="{E7E931AE-3F79-4506-8998-0DD1F8C548DB}" type="presOf" srcId="{263F5EFE-3F20-40E3-B8ED-938F0C38C119}" destId="{F881FB80-34E7-44DB-9F4D-646D2E377E29}" srcOrd="0" destOrd="1" presId="urn:microsoft.com/office/officeart/2005/8/layout/vList5"/>
    <dgm:cxn modelId="{F0E254B0-A810-45B1-8B90-2BF008BDB455}" srcId="{BB20C54F-F654-4154-9F9D-EC22AB7C5A06}" destId="{39A8C035-12BD-474A-BD07-70A1982C4B79}" srcOrd="1" destOrd="0" parTransId="{45E3F161-0098-4EBD-83AA-979AD5DDF625}" sibTransId="{CC87B3FA-764E-4667-84D2-62FC5F350004}"/>
    <dgm:cxn modelId="{345193B3-1797-488B-BCB9-9BD078C62DB3}" srcId="{BB20C54F-F654-4154-9F9D-EC22AB7C5A06}" destId="{608FEE16-CB3A-4C2B-8BF1-6CF21C552E61}" srcOrd="2" destOrd="0" parTransId="{7D768811-D4FB-4188-A0BA-CBE814A6B18E}" sibTransId="{45CFA6FB-9676-4DBB-99F7-D9344050B413}"/>
    <dgm:cxn modelId="{C33ED6B3-492B-4EAA-AD6B-1634B5CFBDB8}" srcId="{BB20C54F-F654-4154-9F9D-EC22AB7C5A06}" destId="{13239474-7D13-409C-A889-3A809734253B}" srcOrd="3" destOrd="0" parTransId="{3E72761B-6C44-4B2B-AEBA-4C961A54B375}" sibTransId="{CC103965-DEA2-4817-9D97-EB3F35FBB408}"/>
    <dgm:cxn modelId="{E16E15BD-A62B-48D3-92EA-36E4FBADCBF7}" type="presOf" srcId="{F5681982-B286-44E7-AAD4-80F073727B42}" destId="{C892BB42-C9AD-4152-9E0C-0D72B8795636}" srcOrd="0" destOrd="0" presId="urn:microsoft.com/office/officeart/2005/8/layout/vList5"/>
    <dgm:cxn modelId="{FF52F9C2-7A30-46D7-A7D1-2CA4A29DAB0F}" srcId="{BB20C54F-F654-4154-9F9D-EC22AB7C5A06}" destId="{98BCB271-EF38-4CDD-99D7-5D03DE739FD7}" srcOrd="0" destOrd="0" parTransId="{C9D143C1-DEC1-4D22-A576-C1C81000DD9C}" sibTransId="{24AE32F2-2E59-4E25-82B9-6059E7BB8F1D}"/>
    <dgm:cxn modelId="{3ADBA6D3-79E3-4C54-9E94-E8CA620E08BA}" type="presOf" srcId="{BB20C54F-F654-4154-9F9D-EC22AB7C5A06}" destId="{9EB7B197-CF40-4B82-8CB6-1AFF21584094}" srcOrd="0" destOrd="0" presId="urn:microsoft.com/office/officeart/2005/8/layout/vList5"/>
    <dgm:cxn modelId="{48E4C8DA-0188-4908-AEDB-AB883D877CD8}" type="presOf" srcId="{85EF7790-90CE-45D2-BF00-34FD23CD12C6}" destId="{C892BB42-C9AD-4152-9E0C-0D72B8795636}" srcOrd="0" destOrd="1" presId="urn:microsoft.com/office/officeart/2005/8/layout/vList5"/>
    <dgm:cxn modelId="{60BB49E8-3F5A-43AA-8459-6B0727CCC78A}" srcId="{98BCB271-EF38-4CDD-99D7-5D03DE739FD7}" destId="{E089FE56-50EE-4AED-9C9B-0FF0100BFC05}" srcOrd="0" destOrd="0" parTransId="{53B802CD-9B6C-42CA-8E6C-0146DBF83100}" sibTransId="{611A6CB7-630C-46B1-92CC-4D0A2D1F2EA2}"/>
    <dgm:cxn modelId="{02BEE2EE-F49E-4D3B-A79F-850E7B7767F5}" srcId="{98BCB271-EF38-4CDD-99D7-5D03DE739FD7}" destId="{DC92CD6F-7A82-4F19-A501-23FEEAEEAC53}" srcOrd="2" destOrd="0" parTransId="{8FBBAC46-A234-484C-94B5-433D9CEF4C4E}" sibTransId="{EE3555DE-7716-4822-8601-28B89A7FCAD0}"/>
    <dgm:cxn modelId="{E760B8FE-5EC7-4E34-B010-2E694CA3E5DA}" srcId="{39A8C035-12BD-474A-BD07-70A1982C4B79}" destId="{D77EFD86-896F-460B-A870-DA1C199C93D6}" srcOrd="2" destOrd="0" parTransId="{8C0AC8C5-10B6-4007-9077-710C34F483E1}" sibTransId="{A6EA7A17-2D69-4DF6-9488-5007ED5F8F7D}"/>
    <dgm:cxn modelId="{C670AB2A-4154-4A59-944F-D930C49CE489}" type="presParOf" srcId="{9EB7B197-CF40-4B82-8CB6-1AFF21584094}" destId="{2C597111-29AF-4506-9E36-A3F441C143E8}" srcOrd="0" destOrd="0" presId="urn:microsoft.com/office/officeart/2005/8/layout/vList5"/>
    <dgm:cxn modelId="{07439D66-CC66-45EE-AC78-AB8CB22B32FA}" type="presParOf" srcId="{2C597111-29AF-4506-9E36-A3F441C143E8}" destId="{34F44F33-0244-4939-A438-3E3C3EB033CC}" srcOrd="0" destOrd="0" presId="urn:microsoft.com/office/officeart/2005/8/layout/vList5"/>
    <dgm:cxn modelId="{8AA5C914-5E01-4852-A95B-D53C700871C6}" type="presParOf" srcId="{2C597111-29AF-4506-9E36-A3F441C143E8}" destId="{F881FB80-34E7-44DB-9F4D-646D2E377E29}" srcOrd="1" destOrd="0" presId="urn:microsoft.com/office/officeart/2005/8/layout/vList5"/>
    <dgm:cxn modelId="{A5384DCE-5AED-4F61-818C-C71CB8D85006}" type="presParOf" srcId="{9EB7B197-CF40-4B82-8CB6-1AFF21584094}" destId="{A508972C-A014-41F0-AAD3-FA0FACA199D5}" srcOrd="1" destOrd="0" presId="urn:microsoft.com/office/officeart/2005/8/layout/vList5"/>
    <dgm:cxn modelId="{B8392A16-6797-4600-B696-3AEB00E04E94}" type="presParOf" srcId="{9EB7B197-CF40-4B82-8CB6-1AFF21584094}" destId="{E4051CE5-74AF-40CA-9B58-D5F2BF2CEC78}" srcOrd="2" destOrd="0" presId="urn:microsoft.com/office/officeart/2005/8/layout/vList5"/>
    <dgm:cxn modelId="{7ACD1D6E-2CB4-4123-B9EB-08E418767B27}" type="presParOf" srcId="{E4051CE5-74AF-40CA-9B58-D5F2BF2CEC78}" destId="{B12454E1-020C-4C79-848B-817212042DDC}" srcOrd="0" destOrd="0" presId="urn:microsoft.com/office/officeart/2005/8/layout/vList5"/>
    <dgm:cxn modelId="{DE2078F4-2D3B-4E8A-BA82-620B19083253}" type="presParOf" srcId="{E4051CE5-74AF-40CA-9B58-D5F2BF2CEC78}" destId="{908342C2-4311-42BE-BBF2-2542DB476B69}" srcOrd="1" destOrd="0" presId="urn:microsoft.com/office/officeart/2005/8/layout/vList5"/>
    <dgm:cxn modelId="{340F7490-1EC5-44E7-9114-6F0A72F9D459}" type="presParOf" srcId="{9EB7B197-CF40-4B82-8CB6-1AFF21584094}" destId="{B6E64784-C363-439D-8F8B-BCAC1FBB99E1}" srcOrd="3" destOrd="0" presId="urn:microsoft.com/office/officeart/2005/8/layout/vList5"/>
    <dgm:cxn modelId="{10F41092-79A6-4DAE-B94F-937EBA23F2AA}" type="presParOf" srcId="{9EB7B197-CF40-4B82-8CB6-1AFF21584094}" destId="{CBCA624F-1E2C-446A-911B-9976C2C291FA}" srcOrd="4" destOrd="0" presId="urn:microsoft.com/office/officeart/2005/8/layout/vList5"/>
    <dgm:cxn modelId="{1ECEC36C-C4AD-431D-B0F6-25B995387315}" type="presParOf" srcId="{CBCA624F-1E2C-446A-911B-9976C2C291FA}" destId="{32DA5C7E-156F-48BD-9A94-BA9E9B064C72}" srcOrd="0" destOrd="0" presId="urn:microsoft.com/office/officeart/2005/8/layout/vList5"/>
    <dgm:cxn modelId="{C495C700-20DC-4D43-A11C-2DB07946BDD6}" type="presParOf" srcId="{CBCA624F-1E2C-446A-911B-9976C2C291FA}" destId="{C892BB42-C9AD-4152-9E0C-0D72B8795636}" srcOrd="1" destOrd="0" presId="urn:microsoft.com/office/officeart/2005/8/layout/vList5"/>
    <dgm:cxn modelId="{5F77AE0B-16FE-4AF9-8E20-9256B5614003}" type="presParOf" srcId="{9EB7B197-CF40-4B82-8CB6-1AFF21584094}" destId="{88FA26D4-F2AF-43BB-ADB8-C2DB2BFCDAE2}" srcOrd="5" destOrd="0" presId="urn:microsoft.com/office/officeart/2005/8/layout/vList5"/>
    <dgm:cxn modelId="{5610FF31-F585-413E-BDDC-5EC806E81045}" type="presParOf" srcId="{9EB7B197-CF40-4B82-8CB6-1AFF21584094}" destId="{FC8A00B4-C139-45F8-BA1C-CF2578B89928}" srcOrd="6" destOrd="0" presId="urn:microsoft.com/office/officeart/2005/8/layout/vList5"/>
    <dgm:cxn modelId="{D7E2808F-135F-4D93-9653-34E574CD24E6}" type="presParOf" srcId="{FC8A00B4-C139-45F8-BA1C-CF2578B89928}" destId="{57856AC1-858B-4728-826C-F570B86CF0A1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81FB80-34E7-44DB-9F4D-646D2E377E29}">
      <dsp:nvSpPr>
        <dsp:cNvPr id="0" name=""/>
        <dsp:cNvSpPr/>
      </dsp:nvSpPr>
      <dsp:spPr>
        <a:xfrm rot="5400000">
          <a:off x="6858858" y="-2747358"/>
          <a:ext cx="1230941" cy="703466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The objective is to provide support to </a:t>
          </a: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314 businesses</a:t>
          </a:r>
          <a:r>
            <a:rPr lang="en-GB" sz="1200" b="0" kern="1200" dirty="0">
              <a:latin typeface="Arial" panose="020B0604020202020204" pitchFamily="34" charset="0"/>
              <a:cs typeface="Arial" panose="020B0604020202020204" pitchFamily="34" charset="0"/>
            </a:rPr>
            <a:t> (SMEs) across the Engage and Foundation pillars</a:t>
          </a: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;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Engage: - Engaging individuals at the pre/ early start-up phase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Foundation: - Focus on start-ups with potential to be employer enterprises; i.e. to have paid staff via PAYE (and VAT registration), by an agreed timeframe. 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1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3956997" y="214593"/>
        <a:ext cx="6974573" cy="1110761"/>
      </dsp:txXfrm>
    </dsp:sp>
    <dsp:sp modelId="{34F44F33-0244-4939-A438-3E3C3EB033CC}">
      <dsp:nvSpPr>
        <dsp:cNvPr id="0" name=""/>
        <dsp:cNvSpPr/>
      </dsp:nvSpPr>
      <dsp:spPr>
        <a:xfrm>
          <a:off x="0" y="634"/>
          <a:ext cx="3956997" cy="15386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Arial" panose="020B0604020202020204" pitchFamily="34" charset="0"/>
              <a:cs typeface="Arial" panose="020B0604020202020204" pitchFamily="34" charset="0"/>
            </a:rPr>
            <a:t>Go Succeed Service – Engage and Foundation</a:t>
          </a:r>
        </a:p>
      </dsp:txBody>
      <dsp:txXfrm>
        <a:off x="75112" y="75746"/>
        <a:ext cx="3806773" cy="1388453"/>
      </dsp:txXfrm>
    </dsp:sp>
    <dsp:sp modelId="{C892BB42-C9AD-4152-9E0C-0D72B8795636}">
      <dsp:nvSpPr>
        <dsp:cNvPr id="0" name=""/>
        <dsp:cNvSpPr/>
      </dsp:nvSpPr>
      <dsp:spPr>
        <a:xfrm rot="5400000">
          <a:off x="6677245" y="-1107867"/>
          <a:ext cx="1579568" cy="702779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 The objective is to provide support to </a:t>
          </a: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320 businesses (</a:t>
          </a:r>
          <a:r>
            <a:rPr lang="en-GB" sz="1200" b="0" kern="1200" dirty="0">
              <a:latin typeface="Arial" panose="020B0604020202020204" pitchFamily="34" charset="0"/>
              <a:cs typeface="Arial" panose="020B0604020202020204" pitchFamily="34" charset="0"/>
            </a:rPr>
            <a:t>SMEs) across the Growth and Scaling pillars;</a:t>
          </a:r>
          <a:endParaRPr lang="en-GB" sz="1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Growth: - to support businesses with aspirations to grow. The focus is on regional/export markets, and on identifying potential sources of competitive advantage, usually grounded in innovation. For businesses with the ambition and ability to scale.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Scaling: - geared to supporting businesses with potential generate at least £1m in revenue after 3 years. </a:t>
          </a:r>
        </a:p>
      </dsp:txBody>
      <dsp:txXfrm rot="-5400000">
        <a:off x="3953133" y="1693353"/>
        <a:ext cx="6950685" cy="1425352"/>
      </dsp:txXfrm>
    </dsp:sp>
    <dsp:sp modelId="{32DA5C7E-156F-48BD-9A94-BA9E9B064C72}">
      <dsp:nvSpPr>
        <dsp:cNvPr id="0" name=""/>
        <dsp:cNvSpPr/>
      </dsp:nvSpPr>
      <dsp:spPr>
        <a:xfrm>
          <a:off x="0" y="1636690"/>
          <a:ext cx="3953133" cy="15386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Arial" panose="020B0604020202020204" pitchFamily="34" charset="0"/>
              <a:cs typeface="Arial" panose="020B0604020202020204" pitchFamily="34" charset="0"/>
            </a:rPr>
            <a:t>Go Succeed Service – Growth and Scaling</a:t>
          </a:r>
        </a:p>
      </dsp:txBody>
      <dsp:txXfrm>
        <a:off x="75112" y="1711802"/>
        <a:ext cx="3802909" cy="1388453"/>
      </dsp:txXfrm>
    </dsp:sp>
    <dsp:sp modelId="{C5F97A68-4788-4157-8738-E9028111476B}">
      <dsp:nvSpPr>
        <dsp:cNvPr id="0" name=""/>
        <dsp:cNvSpPr/>
      </dsp:nvSpPr>
      <dsp:spPr>
        <a:xfrm rot="5400000">
          <a:off x="6687148" y="538732"/>
          <a:ext cx="1559763" cy="702779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Grants are available for participating businesses between £1,000 and £4,000, funded at a rate of 70% (subject to eligibility criteria). </a:t>
          </a: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137 businesses  </a:t>
          </a:r>
          <a:r>
            <a:rPr lang="en-GB" sz="1200" b="0" kern="1200" dirty="0">
              <a:latin typeface="Arial" panose="020B0604020202020204" pitchFamily="34" charset="0"/>
              <a:cs typeface="Arial" panose="020B0604020202020204" pitchFamily="34" charset="0"/>
            </a:rPr>
            <a:t>will be supported with this grant </a:t>
          </a: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across the Council area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The Go Succeed programme </a:t>
          </a:r>
          <a:r>
            <a:rPr lang="en-GB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programme</a:t>
          </a: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 is funded through the UKSPF</a:t>
          </a:r>
        </a:p>
      </dsp:txBody>
      <dsp:txXfrm rot="-5400000">
        <a:off x="3953134" y="3348888"/>
        <a:ext cx="6951652" cy="1407481"/>
      </dsp:txXfrm>
    </dsp:sp>
    <dsp:sp modelId="{90B4C224-293F-4500-853B-4E66D955C8AC}">
      <dsp:nvSpPr>
        <dsp:cNvPr id="0" name=""/>
        <dsp:cNvSpPr/>
      </dsp:nvSpPr>
      <dsp:spPr>
        <a:xfrm>
          <a:off x="0" y="3283290"/>
          <a:ext cx="3953133" cy="15386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Arial" panose="020B0604020202020204" pitchFamily="34" charset="0"/>
              <a:cs typeface="Arial" panose="020B0604020202020204" pitchFamily="34" charset="0"/>
            </a:rPr>
            <a:t>Go Succeed – Small Grants</a:t>
          </a:r>
        </a:p>
      </dsp:txBody>
      <dsp:txXfrm>
        <a:off x="75112" y="3358402"/>
        <a:ext cx="3802909" cy="138845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92BB42-C9AD-4152-9E0C-0D72B8795636}">
      <dsp:nvSpPr>
        <dsp:cNvPr id="0" name=""/>
        <dsp:cNvSpPr/>
      </dsp:nvSpPr>
      <dsp:spPr>
        <a:xfrm rot="5400000">
          <a:off x="6677245" y="-2723478"/>
          <a:ext cx="1579568" cy="702779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 The Digital Transformation Flexible Fund (DTFF) is a NI wide fund aimed at supporting digital innovation. The programme is being rolled out by Councils; led by NMD.  Most of the funding for the programme comes from the City and Growth Deal Complementary Fund, with match funding from DAERA.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Grants between £5,000 and £20,000, funded at a rate of 70% (subject to eligibility criteria) will be provided to support </a:t>
          </a: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48 businesses </a:t>
          </a: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across the Council area</a:t>
          </a:r>
          <a:r>
            <a:rPr lang="en-GB" sz="1100" kern="1200" dirty="0">
              <a:latin typeface="Arial" panose="020B0604020202020204" pitchFamily="34" charset="0"/>
              <a:cs typeface="Arial" panose="020B0604020202020204" pitchFamily="34" charset="0"/>
            </a:rPr>
            <a:t>. </a:t>
          </a:r>
        </a:p>
      </dsp:txBody>
      <dsp:txXfrm rot="-5400000">
        <a:off x="3953133" y="77742"/>
        <a:ext cx="6950685" cy="1425352"/>
      </dsp:txXfrm>
    </dsp:sp>
    <dsp:sp modelId="{32DA5C7E-156F-48BD-9A94-BA9E9B064C72}">
      <dsp:nvSpPr>
        <dsp:cNvPr id="0" name=""/>
        <dsp:cNvSpPr/>
      </dsp:nvSpPr>
      <dsp:spPr>
        <a:xfrm>
          <a:off x="0" y="21080"/>
          <a:ext cx="3953133" cy="15386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Arial" panose="020B0604020202020204" pitchFamily="34" charset="0"/>
              <a:cs typeface="Arial" panose="020B0604020202020204" pitchFamily="34" charset="0"/>
            </a:rPr>
            <a:t>Digital Transformation Flexible Fund (DTFF)</a:t>
          </a:r>
        </a:p>
      </dsp:txBody>
      <dsp:txXfrm>
        <a:off x="75112" y="96192"/>
        <a:ext cx="3802909" cy="1388453"/>
      </dsp:txXfrm>
    </dsp:sp>
    <dsp:sp modelId="{C5F97A68-4788-4157-8738-E9028111476B}">
      <dsp:nvSpPr>
        <dsp:cNvPr id="0" name=""/>
        <dsp:cNvSpPr/>
      </dsp:nvSpPr>
      <dsp:spPr>
        <a:xfrm rot="5400000">
          <a:off x="6687148" y="-1076878"/>
          <a:ext cx="1559763" cy="702779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Delivered in partnership with </a:t>
          </a:r>
          <a:r>
            <a:rPr lang="en-GB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Carbonfit</a:t>
          </a: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, the programme aims to assist local businesses in their transition towards achieving net-zero emissions.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One to one support will be provided to </a:t>
          </a: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90 businesses across Mid South West </a:t>
          </a: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from key sectors including Advanced Manufacturing and Engineering, </a:t>
          </a:r>
          <a:r>
            <a:rPr lang="en-GB" sz="1200" kern="1200" dirty="0" err="1">
              <a:latin typeface="Arial" panose="020B0604020202020204" pitchFamily="34" charset="0"/>
              <a:cs typeface="Arial" panose="020B0604020202020204" pitchFamily="34" charset="0"/>
            </a:rPr>
            <a:t>Argri</a:t>
          </a: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 Food and Construction to establish their baseline and develop a Net-Zero Action Plan bespoke to their own business.</a:t>
          </a:r>
        </a:p>
      </dsp:txBody>
      <dsp:txXfrm rot="-5400000">
        <a:off x="3953134" y="1733277"/>
        <a:ext cx="6951652" cy="1407481"/>
      </dsp:txXfrm>
    </dsp:sp>
    <dsp:sp modelId="{90B4C224-293F-4500-853B-4E66D955C8AC}">
      <dsp:nvSpPr>
        <dsp:cNvPr id="0" name=""/>
        <dsp:cNvSpPr/>
      </dsp:nvSpPr>
      <dsp:spPr>
        <a:xfrm>
          <a:off x="0" y="1667679"/>
          <a:ext cx="3953133" cy="15386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Arial" panose="020B0604020202020204" pitchFamily="34" charset="0"/>
              <a:cs typeface="Arial" panose="020B0604020202020204" pitchFamily="34" charset="0"/>
            </a:rPr>
            <a:t>Mid South West – Driving Net Zero Transformation Programme </a:t>
          </a:r>
        </a:p>
      </dsp:txBody>
      <dsp:txXfrm>
        <a:off x="75112" y="1742791"/>
        <a:ext cx="3802909" cy="1388453"/>
      </dsp:txXfrm>
    </dsp:sp>
    <dsp:sp modelId="{0190392E-9ED2-4BDD-B65D-8A3510CC5D50}">
      <dsp:nvSpPr>
        <dsp:cNvPr id="0" name=""/>
        <dsp:cNvSpPr/>
      </dsp:nvSpPr>
      <dsp:spPr>
        <a:xfrm rot="5400000">
          <a:off x="6858858" y="545840"/>
          <a:ext cx="1230941" cy="703466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Grants of between £500-£4,999 are being made available to micro-businesses in rural areas to provide support towards their sustainability and growth;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At the close of the grant call </a:t>
          </a: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180 businesses had submitted applications; </a:t>
          </a:r>
          <a:r>
            <a:rPr lang="en-GB" sz="1200" b="0" kern="1200" dirty="0">
              <a:latin typeface="Arial" panose="020B0604020202020204" pitchFamily="34" charset="0"/>
              <a:cs typeface="Arial" panose="020B0604020202020204" pitchFamily="34" charset="0"/>
            </a:rPr>
            <a:t>the applications are currently being assessed, and Letters of Offer will be issued in January 2025</a:t>
          </a:r>
        </a:p>
      </dsp:txBody>
      <dsp:txXfrm rot="-5400000">
        <a:off x="3956997" y="3507791"/>
        <a:ext cx="6974573" cy="1110761"/>
      </dsp:txXfrm>
    </dsp:sp>
    <dsp:sp modelId="{122D7E51-343F-4DEA-B5AF-C2EF2BCEB9DB}">
      <dsp:nvSpPr>
        <dsp:cNvPr id="0" name=""/>
        <dsp:cNvSpPr/>
      </dsp:nvSpPr>
      <dsp:spPr>
        <a:xfrm>
          <a:off x="0" y="3293833"/>
          <a:ext cx="3956997" cy="153867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/>
            <a:t> </a:t>
          </a:r>
          <a:r>
            <a:rPr lang="en-GB" sz="2000" kern="1200" dirty="0">
              <a:latin typeface="Arial" panose="020B0604020202020204" pitchFamily="34" charset="0"/>
              <a:cs typeface="Arial" panose="020B0604020202020204" pitchFamily="34" charset="0"/>
            </a:rPr>
            <a:t>(TRPSI) Rural Business Development Scheme</a:t>
          </a:r>
        </a:p>
      </dsp:txBody>
      <dsp:txXfrm>
        <a:off x="75112" y="3368945"/>
        <a:ext cx="3806773" cy="13884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81FB80-34E7-44DB-9F4D-646D2E377E29}">
      <dsp:nvSpPr>
        <dsp:cNvPr id="0" name=""/>
        <dsp:cNvSpPr/>
      </dsp:nvSpPr>
      <dsp:spPr>
        <a:xfrm rot="5400000">
          <a:off x="7008950" y="-2933188"/>
          <a:ext cx="930758" cy="703466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To support innovative and ambitious businesses with grants </a:t>
          </a: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up to £45,000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2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 Designed specifically to assist micro and small and medium sized local businesses. The grant will support businesses to create good jobs and increase sales of innovative products or services.   </a:t>
          </a:r>
        </a:p>
      </dsp:txBody>
      <dsp:txXfrm rot="-5400000">
        <a:off x="3956998" y="164200"/>
        <a:ext cx="6989227" cy="839886"/>
      </dsp:txXfrm>
    </dsp:sp>
    <dsp:sp modelId="{34F44F33-0244-4939-A438-3E3C3EB033CC}">
      <dsp:nvSpPr>
        <dsp:cNvPr id="0" name=""/>
        <dsp:cNvSpPr/>
      </dsp:nvSpPr>
      <dsp:spPr>
        <a:xfrm>
          <a:off x="0" y="2418"/>
          <a:ext cx="3956997" cy="11634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Arial" panose="020B0604020202020204" pitchFamily="34" charset="0"/>
              <a:cs typeface="Arial" panose="020B0604020202020204" pitchFamily="34" charset="0"/>
            </a:rPr>
            <a:t>Invest NI – Ambition to Grow </a:t>
          </a:r>
        </a:p>
      </dsp:txBody>
      <dsp:txXfrm>
        <a:off x="56795" y="59213"/>
        <a:ext cx="3843407" cy="1049857"/>
      </dsp:txXfrm>
    </dsp:sp>
    <dsp:sp modelId="{908342C2-4311-42BE-BBF2-2542DB476B69}">
      <dsp:nvSpPr>
        <dsp:cNvPr id="0" name=""/>
        <dsp:cNvSpPr/>
      </dsp:nvSpPr>
      <dsp:spPr>
        <a:xfrm rot="5400000">
          <a:off x="7008950" y="-1711568"/>
          <a:ext cx="930758" cy="703466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kern="1200" dirty="0">
              <a:latin typeface="Arial" panose="020B0604020202020204" pitchFamily="34" charset="0"/>
              <a:cs typeface="Arial" panose="020B0604020202020204" pitchFamily="34" charset="0"/>
            </a:rPr>
            <a:t>To support micro and small to medium size enterprises with grants </a:t>
          </a: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up to £20,000 </a:t>
          </a:r>
          <a:r>
            <a:rPr lang="en-GB" sz="1200" b="0" kern="1200" dirty="0">
              <a:latin typeface="Arial" panose="020B0604020202020204" pitchFamily="34" charset="0"/>
              <a:cs typeface="Arial" panose="020B0604020202020204" pitchFamily="34" charset="0"/>
            </a:rPr>
            <a:t>for innovation purposes.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kern="1200" dirty="0">
              <a:latin typeface="Arial" panose="020B0604020202020204" pitchFamily="34" charset="0"/>
              <a:cs typeface="Arial" panose="020B0604020202020204" pitchFamily="34" charset="0"/>
            </a:rPr>
            <a:t>BIG will help businesses develop and bring new products, services or processes to market.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kern="1200" dirty="0">
              <a:latin typeface="Arial" panose="020B0604020202020204" pitchFamily="34" charset="0"/>
              <a:cs typeface="Arial" panose="020B0604020202020204" pitchFamily="34" charset="0"/>
            </a:rPr>
            <a:t>The first call  for applications will open on </a:t>
          </a: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13 December 2024</a:t>
          </a:r>
        </a:p>
      </dsp:txBody>
      <dsp:txXfrm rot="-5400000">
        <a:off x="3956998" y="1385820"/>
        <a:ext cx="6989227" cy="839886"/>
      </dsp:txXfrm>
    </dsp:sp>
    <dsp:sp modelId="{B12454E1-020C-4C79-848B-817212042DDC}">
      <dsp:nvSpPr>
        <dsp:cNvPr id="0" name=""/>
        <dsp:cNvSpPr/>
      </dsp:nvSpPr>
      <dsp:spPr>
        <a:xfrm>
          <a:off x="0" y="1224038"/>
          <a:ext cx="3956997" cy="11634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Arial" panose="020B0604020202020204" pitchFamily="34" charset="0"/>
              <a:cs typeface="Arial" panose="020B0604020202020204" pitchFamily="34" charset="0"/>
            </a:rPr>
            <a:t>Invest NI – Business Innovation Grant (BIG)</a:t>
          </a:r>
        </a:p>
      </dsp:txBody>
      <dsp:txXfrm>
        <a:off x="56795" y="1280833"/>
        <a:ext cx="3843407" cy="1049857"/>
      </dsp:txXfrm>
    </dsp:sp>
    <dsp:sp modelId="{C892BB42-C9AD-4152-9E0C-0D72B8795636}">
      <dsp:nvSpPr>
        <dsp:cNvPr id="0" name=""/>
        <dsp:cNvSpPr/>
      </dsp:nvSpPr>
      <dsp:spPr>
        <a:xfrm rot="5400000">
          <a:off x="7008950" y="-489949"/>
          <a:ext cx="930758" cy="703466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Provides financial support for groups of SMEs to work together to scope and exploit opportunities that could enhance their competitiveness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kern="1200" dirty="0">
              <a:latin typeface="Arial" panose="020B0604020202020204" pitchFamily="34" charset="0"/>
              <a:cs typeface="Arial" panose="020B0604020202020204" pitchFamily="34" charset="0"/>
            </a:rPr>
            <a:t>The Clusters must be business led groups made up of industry, government, academia and entrepreneurs linked by their economic activities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200" b="0" kern="1200" dirty="0">
              <a:latin typeface="Arial" panose="020B0604020202020204" pitchFamily="34" charset="0"/>
              <a:cs typeface="Arial" panose="020B0604020202020204" pitchFamily="34" charset="0"/>
            </a:rPr>
            <a:t>Phase 1 offers grants up to </a:t>
          </a:r>
          <a:r>
            <a:rPr lang="en-GB" sz="1200" b="1" kern="1200" dirty="0">
              <a:latin typeface="Arial" panose="020B0604020202020204" pitchFamily="34" charset="0"/>
              <a:cs typeface="Arial" panose="020B0604020202020204" pitchFamily="34" charset="0"/>
            </a:rPr>
            <a:t>£60,000 </a:t>
          </a:r>
          <a:r>
            <a:rPr lang="en-GB" sz="1200" b="0" kern="1200" dirty="0">
              <a:latin typeface="Arial" panose="020B0604020202020204" pitchFamily="34" charset="0"/>
              <a:cs typeface="Arial" panose="020B0604020202020204" pitchFamily="34" charset="0"/>
            </a:rPr>
            <a:t>for SME led networks consisting of 8-10 SMEs</a:t>
          </a:r>
          <a:endParaRPr lang="en-GB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3956998" y="2607439"/>
        <a:ext cx="6989227" cy="839886"/>
      </dsp:txXfrm>
    </dsp:sp>
    <dsp:sp modelId="{32DA5C7E-156F-48BD-9A94-BA9E9B064C72}">
      <dsp:nvSpPr>
        <dsp:cNvPr id="0" name=""/>
        <dsp:cNvSpPr/>
      </dsp:nvSpPr>
      <dsp:spPr>
        <a:xfrm>
          <a:off x="0" y="2445658"/>
          <a:ext cx="3956997" cy="11634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Arial" panose="020B0604020202020204" pitchFamily="34" charset="0"/>
              <a:cs typeface="Arial" panose="020B0604020202020204" pitchFamily="34" charset="0"/>
            </a:rPr>
            <a:t>Invest NI – Cluster Acceleration Programme (CAP)</a:t>
          </a:r>
        </a:p>
      </dsp:txBody>
      <dsp:txXfrm>
        <a:off x="56795" y="2502453"/>
        <a:ext cx="3843407" cy="1049857"/>
      </dsp:txXfrm>
    </dsp:sp>
    <dsp:sp modelId="{57856AC1-858B-4728-826C-F570B86CF0A1}">
      <dsp:nvSpPr>
        <dsp:cNvPr id="0" name=""/>
        <dsp:cNvSpPr/>
      </dsp:nvSpPr>
      <dsp:spPr>
        <a:xfrm>
          <a:off x="0" y="3667278"/>
          <a:ext cx="3956997" cy="116344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000" kern="1200" dirty="0">
              <a:latin typeface="Arial" panose="020B0604020202020204" pitchFamily="34" charset="0"/>
              <a:cs typeface="Arial" panose="020B0604020202020204" pitchFamily="34" charset="0"/>
            </a:rPr>
            <a:t>Intertrade Ireland – ACUMEN and Innovation Boost</a:t>
          </a:r>
        </a:p>
      </dsp:txBody>
      <dsp:txXfrm>
        <a:off x="56795" y="3724073"/>
        <a:ext cx="3843407" cy="10498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62D5D3-45EF-46F3-8D83-80CD5DDEA391}" type="datetimeFigureOut">
              <a:rPr lang="en-GB" smtClean="0"/>
              <a:t>07/01/2025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5C6808-D085-4303-93B6-7D8132EEC6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837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5C6808-D085-4303-93B6-7D8132EEC68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383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10B25-8353-C309-A649-3257463561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2B2970-1C6F-5373-7B69-2DA65C7F14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141329-CF35-3099-B4D7-4E566AA63B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C8466-DD1F-43BE-AE9B-576F06CEC524}" type="datetimeFigureOut">
              <a:rPr lang="en-GB" smtClean="0"/>
              <a:t>07/01/2025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80BFC8-CC30-E3BB-9463-5FC32DCB6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DAFB18-A493-C7AF-8B95-59009B70F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E38A-75ED-4700-9673-D0C3A09785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5986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99C00-FCEC-599E-6486-A6B39C26DE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41EA12-49D3-C535-C9A6-5D66DC02E2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FA714F-4FCD-8FD5-9984-16E5359AB9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C8466-DD1F-43BE-AE9B-576F06CEC524}" type="datetimeFigureOut">
              <a:rPr lang="en-GB" smtClean="0"/>
              <a:t>07/01/2025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0FF1A-42C3-D3EE-DC53-008252934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924610-2680-D7DC-A7F3-90B37D45A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E38A-75ED-4700-9673-D0C3A09785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997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9D0F4C-3A5A-F46F-A307-905E983AB9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8C482E-6719-58EA-40BF-FD8942BFAA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40C5A0-FA7E-B4D1-39A7-6BC366BE1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C8466-DD1F-43BE-AE9B-576F06CEC524}" type="datetimeFigureOut">
              <a:rPr lang="en-GB" smtClean="0"/>
              <a:t>07/01/2025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F123D-EE54-A3F7-AB3E-D74C83D47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4A37F-48E4-6D41-3DE7-C8A8DA6C8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E38A-75ED-4700-9673-D0C3A09785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2558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EA594-1580-FDBA-11ED-2470636EC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864BB2-A37A-B694-1410-ECFDF93DB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A23630-93FB-DFBB-16A9-7ECD0C6AC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C8466-DD1F-43BE-AE9B-576F06CEC524}" type="datetimeFigureOut">
              <a:rPr lang="en-GB" smtClean="0"/>
              <a:t>07/01/2025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073F42-110A-EE12-D890-ADC64E63B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7612FE-AEE3-E1D5-63FC-5D9D293EC7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E38A-75ED-4700-9673-D0C3A09785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711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10831-3DBD-937D-FD26-91158FDDB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211734-CD42-894B-D7C2-9442F77019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5C1384-7942-7320-433D-C824C72C6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C8466-DD1F-43BE-AE9B-576F06CEC524}" type="datetimeFigureOut">
              <a:rPr lang="en-GB" smtClean="0"/>
              <a:t>07/01/2025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B2213-ACFC-47A5-8FCB-2D189C1D4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D8E5EA-A149-8777-98DE-83C9D2B99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E38A-75ED-4700-9673-D0C3A09785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9020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9689C-60CA-830F-8A37-25B85C8F5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2C932-CB33-D5EC-F660-607A699B9A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89A5D8-25F5-9AD9-54DD-1645560DD7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4F7FDB-5A24-5E5F-207D-45B2BBB87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C8466-DD1F-43BE-AE9B-576F06CEC524}" type="datetimeFigureOut">
              <a:rPr lang="en-GB" smtClean="0"/>
              <a:t>07/01/2025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F32F52-D88F-5492-0E4E-BD1DFF388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DF1734C-0737-AC72-8383-7B621D02B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E38A-75ED-4700-9673-D0C3A09785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2390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A242B-25EE-CBAA-2673-38580AE68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CF6A50-A3A0-8487-4BD9-C17551104A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B7ACD9-2509-63F2-4B11-35D358C1AE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99C7D9-1FA6-FD6C-AD4A-6E57E1760D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40C5A0E-09B1-6157-DEA1-23304D372E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E3090F8-7C1F-D8D1-677C-B713DF428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C8466-DD1F-43BE-AE9B-576F06CEC524}" type="datetimeFigureOut">
              <a:rPr lang="en-GB" smtClean="0"/>
              <a:t>07/01/2025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5DF825-5926-0FAB-E0ED-ACBAFEC66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07E59C-CD06-8452-4771-0E8FD6C3D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E38A-75ED-4700-9673-D0C3A09785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399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B08F4-4100-D4F7-FAE4-05ADA2C8C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3C0803F-F290-F9A8-9BE3-284081F06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C8466-DD1F-43BE-AE9B-576F06CEC524}" type="datetimeFigureOut">
              <a:rPr lang="en-GB" smtClean="0"/>
              <a:t>07/01/2025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A70262-690A-BCAC-5963-2F6408782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E5402B-5023-AB39-0262-85BA6E8E3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E38A-75ED-4700-9673-D0C3A09785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442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2A111A-6699-79AA-DB92-88D0A3ADF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C8466-DD1F-43BE-AE9B-576F06CEC524}" type="datetimeFigureOut">
              <a:rPr lang="en-GB" smtClean="0"/>
              <a:t>07/01/2025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09F69F-D782-1636-5B42-7B7A51F26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DD6117-4520-8327-D512-D4FEF68C3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E38A-75ED-4700-9673-D0C3A09785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9279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A1DE2-3676-0118-BDD9-5EDF52FC7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108B4-A9B7-D06A-F2C2-FA83EA33D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4A7C36-90CF-14AC-F40F-6A749EBE81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9EF441-2A05-1D30-DA34-BAA5615F6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C8466-DD1F-43BE-AE9B-576F06CEC524}" type="datetimeFigureOut">
              <a:rPr lang="en-GB" smtClean="0"/>
              <a:t>07/01/2025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F4D5B7-6CEB-89C3-29C0-F4701276C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0790FE-D22E-CBD2-A96E-3C983916F5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E38A-75ED-4700-9673-D0C3A09785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153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721EEC-9C2D-7A0D-C666-A40AEAB0F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1E3D2D-7997-D64B-F02D-2D6AB9A03D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9412F2-5B49-F755-199C-68F1D7E202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03D699-87B4-DE18-1EA6-AB1ADB42C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5C8466-DD1F-43BE-AE9B-576F06CEC524}" type="datetimeFigureOut">
              <a:rPr lang="en-GB" smtClean="0"/>
              <a:t>07/01/2025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B41F5F-E3F1-DD5F-A828-8DDD17529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56B96C-A653-E2C5-F4E0-85622C1A7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DCE38A-75ED-4700-9673-D0C3A09785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067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396BBA-AA97-A74F-3F07-E50BA9034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A78E03-2692-0F68-1AFF-B46484F37E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AFC44-4FBE-D5FD-D240-ACEF8DD8DF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5C8466-DD1F-43BE-AE9B-576F06CEC524}" type="datetimeFigureOut">
              <a:rPr lang="en-GB" smtClean="0"/>
              <a:t>07/01/2025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4BADA1-720C-0B07-4AD9-AAD2D33F289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153100-A4EE-5901-61BB-8C7A3AD728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DCE38A-75ED-4700-9673-D0C3A09785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224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3.xml"/><Relationship Id="rId7" Type="http://schemas.openxmlformats.org/officeDocument/2006/relationships/image" Target="../media/image1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1142D-B30A-2CA0-BD5D-0368BD805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pPr algn="ctr"/>
            <a:b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Overview of Business Support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44B80A0-E1B1-B109-CE35-37C5424692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1472024"/>
              </p:ext>
            </p:extLst>
          </p:nvPr>
        </p:nvGraphicFramePr>
        <p:xfrm>
          <a:off x="600169" y="1542994"/>
          <a:ext cx="10991661" cy="4833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6BA6A435-45F6-63BD-6B4B-5089BD2517FC}"/>
              </a:ext>
            </a:extLst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0" y="18255"/>
            <a:ext cx="1882728" cy="523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330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1142D-B30A-2CA0-BD5D-0368BD805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pPr algn="ctr"/>
            <a:b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Overview of Business Support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44B80A0-E1B1-B109-CE35-37C5424692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1272191"/>
              </p:ext>
            </p:extLst>
          </p:nvPr>
        </p:nvGraphicFramePr>
        <p:xfrm>
          <a:off x="600169" y="1542994"/>
          <a:ext cx="10991661" cy="4833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6BA6A435-45F6-63BD-6B4B-5089BD2517FC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80542" y="94596"/>
            <a:ext cx="1882728" cy="523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781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1142D-B30A-2CA0-BD5D-0368BD805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325563"/>
          </a:xfrm>
        </p:spPr>
        <p:txBody>
          <a:bodyPr/>
          <a:lstStyle/>
          <a:p>
            <a:pPr algn="ctr"/>
            <a:b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Overview of Business Support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644B80A0-E1B1-B109-CE35-37C5424692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6290783"/>
              </p:ext>
            </p:extLst>
          </p:nvPr>
        </p:nvGraphicFramePr>
        <p:xfrm>
          <a:off x="600169" y="1542994"/>
          <a:ext cx="10991661" cy="4833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6BA6A435-45F6-63BD-6B4B-5089BD2517FC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0" y="18255"/>
            <a:ext cx="1882728" cy="52312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5C14188-7613-94FE-03EA-3372A149981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6436" y="5315006"/>
            <a:ext cx="7035394" cy="9327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3291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642</Words>
  <Application>Microsoft Office PowerPoint</Application>
  <PresentationFormat>Widescreen</PresentationFormat>
  <Paragraphs>36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Office Theme</vt:lpstr>
      <vt:lpstr> Overview of Business Support </vt:lpstr>
      <vt:lpstr> Overview of Business Support </vt:lpstr>
      <vt:lpstr> Overview of Business Support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 Mitchell</dc:creator>
  <cp:lastModifiedBy>Donagh Jackman</cp:lastModifiedBy>
  <cp:revision>21</cp:revision>
  <dcterms:created xsi:type="dcterms:W3CDTF">2024-11-22T11:55:11Z</dcterms:created>
  <dcterms:modified xsi:type="dcterms:W3CDTF">2025-01-07T08:55:23Z</dcterms:modified>
</cp:coreProperties>
</file>