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22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0" d="100"/>
          <a:sy n="40" d="100"/>
        </p:scale>
        <p:origin x="252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9F9A-D5F8-42FA-B31E-F6733C21EB67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1B259-0024-409A-93CE-5502A4E3FB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701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9F9A-D5F8-42FA-B31E-F6733C21EB67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1B259-0024-409A-93CE-5502A4E3FB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900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9F9A-D5F8-42FA-B31E-F6733C21EB67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1B259-0024-409A-93CE-5502A4E3FB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836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9F9A-D5F8-42FA-B31E-F6733C21EB67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1B259-0024-409A-93CE-5502A4E3FB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631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9F9A-D5F8-42FA-B31E-F6733C21EB67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1B259-0024-409A-93CE-5502A4E3FB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8610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9F9A-D5F8-42FA-B31E-F6733C21EB67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1B259-0024-409A-93CE-5502A4E3FB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9754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9F9A-D5F8-42FA-B31E-F6733C21EB67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1B259-0024-409A-93CE-5502A4E3FB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124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9F9A-D5F8-42FA-B31E-F6733C21EB67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1B259-0024-409A-93CE-5502A4E3FB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759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9F9A-D5F8-42FA-B31E-F6733C21EB67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1B259-0024-409A-93CE-5502A4E3FB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35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9F9A-D5F8-42FA-B31E-F6733C21EB67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1B259-0024-409A-93CE-5502A4E3FB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072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9F9A-D5F8-42FA-B31E-F6733C21EB67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1B259-0024-409A-93CE-5502A4E3FB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298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D9F9A-D5F8-42FA-B31E-F6733C21EB67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1B259-0024-409A-93CE-5502A4E3FB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354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EB84100-5B25-43BC-9E23-40F2A27AE5B8}"/>
              </a:ext>
            </a:extLst>
          </p:cNvPr>
          <p:cNvSpPr/>
          <p:nvPr/>
        </p:nvSpPr>
        <p:spPr>
          <a:xfrm>
            <a:off x="2430780" y="579120"/>
            <a:ext cx="1996440" cy="944880"/>
          </a:xfrm>
          <a:prstGeom prst="rect">
            <a:avLst/>
          </a:prstGeom>
          <a:solidFill>
            <a:srgbClr val="732280"/>
          </a:solidFill>
          <a:ln>
            <a:solidFill>
              <a:srgbClr val="7322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Chief Executive</a:t>
            </a:r>
          </a:p>
          <a:p>
            <a:pPr algn="ctr"/>
            <a:endParaRPr lang="en-GB" dirty="0">
              <a:solidFill>
                <a:schemeClr val="bg1"/>
              </a:solidFill>
            </a:endParaRPr>
          </a:p>
          <a:p>
            <a:pPr algn="ctr"/>
            <a:r>
              <a:rPr lang="en-GB" dirty="0">
                <a:solidFill>
                  <a:schemeClr val="bg1"/>
                </a:solidFill>
              </a:rPr>
              <a:t>Alison McCullagh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D3114E-9ACE-4634-B1A7-B4A3742CAD1C}"/>
              </a:ext>
            </a:extLst>
          </p:cNvPr>
          <p:cNvSpPr/>
          <p:nvPr/>
        </p:nvSpPr>
        <p:spPr>
          <a:xfrm>
            <a:off x="289560" y="1763037"/>
            <a:ext cx="2849566" cy="18031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Democratic Services </a:t>
            </a:r>
            <a:br>
              <a:rPr lang="en-GB" sz="1200" b="1" dirty="0">
                <a:solidFill>
                  <a:schemeClr val="bg1"/>
                </a:solidFill>
              </a:rPr>
            </a:br>
            <a:r>
              <a:rPr lang="en-GB" sz="1200" b="1" dirty="0">
                <a:solidFill>
                  <a:schemeClr val="bg1"/>
                </a:solidFill>
              </a:rPr>
              <a:t> (Melissa McPhillips – from 24/1/22)</a:t>
            </a:r>
          </a:p>
          <a:p>
            <a:pPr algn="ctr"/>
            <a:r>
              <a:rPr lang="en-GB" sz="1050" b="1" dirty="0">
                <a:solidFill>
                  <a:schemeClr val="bg1"/>
                </a:solidFill>
              </a:rPr>
              <a:t>Council &amp; Members Support and Democratic Services, Civic and Ceremonial services and  Member Development  </a:t>
            </a:r>
            <a:br>
              <a:rPr lang="en-GB" sz="1050" b="1" dirty="0">
                <a:solidFill>
                  <a:schemeClr val="bg1"/>
                </a:solidFill>
              </a:rPr>
            </a:br>
            <a:endParaRPr lang="en-GB" sz="1400" b="1" dirty="0">
              <a:solidFill>
                <a:schemeClr val="bg1"/>
              </a:solidFill>
            </a:endParaRPr>
          </a:p>
          <a:p>
            <a:pPr algn="ctr"/>
            <a:r>
              <a:rPr lang="en-GB" sz="1400" b="1" dirty="0">
                <a:solidFill>
                  <a:schemeClr val="bg1"/>
                </a:solidFill>
              </a:rPr>
              <a:t>Tourism Innovation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(Karan McLarnon with Tracy Hunter providing cover from 1/2/22)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200836-D0BC-412D-9A4A-610ED9FB6C3C}"/>
              </a:ext>
            </a:extLst>
          </p:cNvPr>
          <p:cNvSpPr/>
          <p:nvPr/>
        </p:nvSpPr>
        <p:spPr>
          <a:xfrm>
            <a:off x="1804489" y="4789488"/>
            <a:ext cx="1563057" cy="1110469"/>
          </a:xfrm>
          <a:prstGeom prst="rect">
            <a:avLst/>
          </a:prstGeom>
          <a:solidFill>
            <a:schemeClr val="tx2">
              <a:lumMod val="50000"/>
            </a:scheme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Director of Corporate Services &amp; Governance</a:t>
            </a:r>
          </a:p>
          <a:p>
            <a:pPr algn="ctr"/>
            <a:endParaRPr lang="en-GB" sz="1400" b="1" dirty="0">
              <a:solidFill>
                <a:schemeClr val="bg1"/>
              </a:solidFill>
            </a:endParaRPr>
          </a:p>
          <a:p>
            <a:pPr algn="ctr"/>
            <a:r>
              <a:rPr lang="en-GB" sz="1400" dirty="0">
                <a:solidFill>
                  <a:schemeClr val="bg1"/>
                </a:solidFill>
              </a:rPr>
              <a:t>Celine McCartan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234086-AC32-4F5D-A8C9-1A056101F9AC}"/>
              </a:ext>
            </a:extLst>
          </p:cNvPr>
          <p:cNvSpPr/>
          <p:nvPr/>
        </p:nvSpPr>
        <p:spPr>
          <a:xfrm>
            <a:off x="5132468" y="4787557"/>
            <a:ext cx="1562400" cy="1112400"/>
          </a:xfrm>
          <a:prstGeom prst="rect">
            <a:avLst/>
          </a:prstGeom>
          <a:solidFill>
            <a:schemeClr val="tx2">
              <a:lumMod val="50000"/>
            </a:scheme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Director of Regeneration &amp; Planning</a:t>
            </a:r>
          </a:p>
          <a:p>
            <a:pPr algn="ctr"/>
            <a:endParaRPr lang="en-GB" sz="1400" b="1" dirty="0">
              <a:solidFill>
                <a:schemeClr val="bg1"/>
              </a:solidFill>
            </a:endParaRPr>
          </a:p>
          <a:p>
            <a:pPr algn="ctr"/>
            <a:r>
              <a:rPr lang="en-GB" sz="1400" dirty="0">
                <a:solidFill>
                  <a:schemeClr val="bg1"/>
                </a:solidFill>
              </a:rPr>
              <a:t>Kim McLaughlin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6C4FEB-866D-4B4E-B4AF-BA190ED9443A}"/>
              </a:ext>
            </a:extLst>
          </p:cNvPr>
          <p:cNvSpPr/>
          <p:nvPr/>
        </p:nvSpPr>
        <p:spPr>
          <a:xfrm>
            <a:off x="140828" y="4787557"/>
            <a:ext cx="1562400" cy="1112400"/>
          </a:xfrm>
          <a:prstGeom prst="rect">
            <a:avLst/>
          </a:prstGeom>
          <a:solidFill>
            <a:schemeClr val="tx2">
              <a:lumMod val="50000"/>
            </a:scheme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Director of Community &amp; Wellbeing</a:t>
            </a:r>
          </a:p>
          <a:p>
            <a:pPr algn="ctr"/>
            <a:endParaRPr lang="en-GB" sz="1400" b="1" dirty="0">
              <a:solidFill>
                <a:schemeClr val="bg1"/>
              </a:solidFill>
            </a:endParaRPr>
          </a:p>
          <a:p>
            <a:pPr algn="ctr"/>
            <a:r>
              <a:rPr lang="en-GB" sz="1400" dirty="0">
                <a:solidFill>
                  <a:schemeClr val="bg1"/>
                </a:solidFill>
              </a:rPr>
              <a:t>John Boyle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F377BD-2DF3-4FAD-81F4-54932EC71EFC}"/>
              </a:ext>
            </a:extLst>
          </p:cNvPr>
          <p:cNvSpPr/>
          <p:nvPr/>
        </p:nvSpPr>
        <p:spPr>
          <a:xfrm>
            <a:off x="3468807" y="4773043"/>
            <a:ext cx="1562400" cy="1112400"/>
          </a:xfrm>
          <a:prstGeom prst="rect">
            <a:avLst/>
          </a:prstGeom>
          <a:solidFill>
            <a:schemeClr val="tx2">
              <a:lumMod val="50000"/>
            </a:scheme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Director of Environment &amp; Place</a:t>
            </a:r>
          </a:p>
          <a:p>
            <a:pPr algn="ctr"/>
            <a:endParaRPr lang="en-GB" sz="1400" b="1" dirty="0">
              <a:solidFill>
                <a:schemeClr val="bg1"/>
              </a:solidFill>
            </a:endParaRPr>
          </a:p>
          <a:p>
            <a:pPr algn="ctr"/>
            <a:r>
              <a:rPr lang="en-GB" sz="1400" dirty="0">
                <a:solidFill>
                  <a:schemeClr val="bg1"/>
                </a:solidFill>
              </a:rPr>
              <a:t>John News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DC416AC-5AF8-4909-9318-0897D3E67CAC}"/>
              </a:ext>
            </a:extLst>
          </p:cNvPr>
          <p:cNvSpPr/>
          <p:nvPr/>
        </p:nvSpPr>
        <p:spPr>
          <a:xfrm>
            <a:off x="3468807" y="5885443"/>
            <a:ext cx="1562400" cy="6162894"/>
          </a:xfrm>
          <a:prstGeom prst="rect">
            <a:avLst/>
          </a:prstGeom>
          <a:noFill/>
          <a:ln w="12700">
            <a:solidFill>
              <a:srgbClr val="7322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050" b="1" dirty="0">
              <a:solidFill>
                <a:schemeClr val="tx1"/>
              </a:solidFill>
            </a:endParaRPr>
          </a:p>
          <a:p>
            <a:r>
              <a:rPr lang="en-GB" sz="1050" b="1" dirty="0">
                <a:solidFill>
                  <a:schemeClr val="tx1"/>
                </a:solidFill>
              </a:rPr>
              <a:t>Parks, Estates &amp; Property</a:t>
            </a:r>
          </a:p>
          <a:p>
            <a:r>
              <a:rPr lang="en-GB" sz="1050" b="1" dirty="0">
                <a:solidFill>
                  <a:schemeClr val="tx1"/>
                </a:solidFill>
              </a:rPr>
              <a:t>(Stephen Forrest)</a:t>
            </a:r>
          </a:p>
          <a:p>
            <a:r>
              <a:rPr lang="en-GB" sz="1050" dirty="0">
                <a:solidFill>
                  <a:schemeClr val="tx1"/>
                </a:solidFill>
              </a:rPr>
              <a:t>Building &amp; Property Maintenance, Grounds Maintenance, Asset Management, Minor works, Forest Parks, Play Parks, Water Recreation Sites, Cemeteries, Horticulture, Property Support Services, Legal Services, Insurance, risk &amp; support services  </a:t>
            </a:r>
          </a:p>
          <a:p>
            <a:endParaRPr lang="en-GB" sz="1050" dirty="0">
              <a:solidFill>
                <a:schemeClr val="tx1"/>
              </a:solidFill>
            </a:endParaRPr>
          </a:p>
          <a:p>
            <a:r>
              <a:rPr lang="en-GB" sz="1050" b="1" dirty="0">
                <a:solidFill>
                  <a:schemeClr val="tx1"/>
                </a:solidFill>
              </a:rPr>
              <a:t>Waste Management</a:t>
            </a:r>
          </a:p>
          <a:p>
            <a:r>
              <a:rPr lang="en-GB" sz="1050" b="1" dirty="0">
                <a:solidFill>
                  <a:schemeClr val="tx1"/>
                </a:solidFill>
              </a:rPr>
              <a:t>(Sinead McEvoy)</a:t>
            </a:r>
          </a:p>
          <a:p>
            <a:pPr lvl="0" defTabSz="914400">
              <a:spcBef>
                <a:spcPts val="200"/>
              </a:spcBef>
              <a:spcAft>
                <a:spcPts val="200"/>
              </a:spcAft>
              <a:defRPr/>
            </a:pPr>
            <a:r>
              <a:rPr lang="en-GB" sz="1050" dirty="0">
                <a:solidFill>
                  <a:schemeClr val="tx1"/>
                </a:solidFill>
              </a:rPr>
              <a:t>Waste Collection, Kerbside Collection, Commercial Collections, Street Scenes &amp; Cleansing, Litter-picking, Fly-tipping, Public Conveniences, Waste Disposal, Fleet Management, Fleet  Operations, Garage Facilities, Stores</a:t>
            </a:r>
          </a:p>
          <a:p>
            <a:pPr lvl="0" defTabSz="914400">
              <a:spcBef>
                <a:spcPts val="200"/>
              </a:spcBef>
              <a:spcAft>
                <a:spcPts val="200"/>
              </a:spcAft>
              <a:defRPr/>
            </a:pPr>
            <a:endParaRPr lang="en-GB" sz="1050" dirty="0">
              <a:solidFill>
                <a:schemeClr val="tx1"/>
              </a:solidFill>
            </a:endParaRPr>
          </a:p>
          <a:p>
            <a:pPr lvl="0" defTabSz="914400">
              <a:spcBef>
                <a:spcPts val="200"/>
              </a:spcBef>
              <a:spcAft>
                <a:spcPts val="200"/>
              </a:spcAft>
              <a:defRPr/>
            </a:pPr>
            <a:r>
              <a:rPr lang="en-GB" sz="1050" b="1" dirty="0">
                <a:solidFill>
                  <a:schemeClr val="tx1"/>
                </a:solidFill>
              </a:rPr>
              <a:t>Climate Change &amp; Sustainable Development – </a:t>
            </a:r>
            <a:r>
              <a:rPr lang="en-GB" sz="1050" dirty="0">
                <a:solidFill>
                  <a:schemeClr val="tx1"/>
                </a:solidFill>
              </a:rPr>
              <a:t>transferring in 2022</a:t>
            </a:r>
          </a:p>
          <a:p>
            <a:endParaRPr lang="en-US" sz="1050" dirty="0">
              <a:solidFill>
                <a:schemeClr val="tx1"/>
              </a:solidFill>
            </a:endParaRPr>
          </a:p>
          <a:p>
            <a:r>
              <a:rPr lang="en-US" sz="1050" dirty="0">
                <a:solidFill>
                  <a:schemeClr val="tx1"/>
                </a:solidFill>
              </a:rPr>
              <a:t> </a:t>
            </a:r>
            <a:endParaRPr lang="en-GB" sz="1050" dirty="0">
              <a:solidFill>
                <a:schemeClr val="tx1"/>
              </a:solidFill>
            </a:endParaRPr>
          </a:p>
          <a:p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7E347-94C2-41D4-8098-93B68E47FCCC}"/>
              </a:ext>
            </a:extLst>
          </p:cNvPr>
          <p:cNvSpPr/>
          <p:nvPr/>
        </p:nvSpPr>
        <p:spPr>
          <a:xfrm>
            <a:off x="5132468" y="5849257"/>
            <a:ext cx="1562400" cy="6197055"/>
          </a:xfrm>
          <a:prstGeom prst="rect">
            <a:avLst/>
          </a:prstGeom>
          <a:noFill/>
          <a:ln w="12700">
            <a:solidFill>
              <a:srgbClr val="7322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50" b="1" dirty="0">
                <a:solidFill>
                  <a:schemeClr val="tx1"/>
                </a:solidFill>
              </a:rPr>
              <a:t>Place Shaping and Regeneration</a:t>
            </a:r>
          </a:p>
          <a:p>
            <a:r>
              <a:rPr lang="en-GB" sz="1050" b="1" dirty="0">
                <a:solidFill>
                  <a:schemeClr val="tx1"/>
                </a:solidFill>
              </a:rPr>
              <a:t>(Siobhan Fearon)</a:t>
            </a:r>
          </a:p>
          <a:p>
            <a:r>
              <a:rPr lang="en-GB" sz="1050" dirty="0">
                <a:solidFill>
                  <a:schemeClr val="tx1"/>
                </a:solidFill>
              </a:rPr>
              <a:t>Strategic Planning </a:t>
            </a:r>
            <a:r>
              <a:rPr lang="en-GB" sz="1050" dirty="0" err="1">
                <a:solidFill>
                  <a:schemeClr val="tx1"/>
                </a:solidFill>
              </a:rPr>
              <a:t>incl</a:t>
            </a:r>
            <a:r>
              <a:rPr lang="en-GB" sz="1050" dirty="0">
                <a:solidFill>
                  <a:schemeClr val="tx1"/>
                </a:solidFill>
              </a:rPr>
              <a:t> Local development Plan and Community Planning, Spatial Planning, Strategic Investment Opportunities</a:t>
            </a:r>
          </a:p>
          <a:p>
            <a:endParaRPr lang="en-GB" sz="1050" dirty="0">
              <a:solidFill>
                <a:schemeClr val="tx1"/>
              </a:solidFill>
            </a:endParaRPr>
          </a:p>
          <a:p>
            <a:r>
              <a:rPr lang="en-GB" sz="1050" b="1" dirty="0">
                <a:solidFill>
                  <a:schemeClr val="tx1"/>
                </a:solidFill>
              </a:rPr>
              <a:t>Economic Development and Investment</a:t>
            </a:r>
          </a:p>
          <a:p>
            <a:r>
              <a:rPr lang="en-GB" sz="1050" b="1" dirty="0">
                <a:solidFill>
                  <a:schemeClr val="tx1"/>
                </a:solidFill>
              </a:rPr>
              <a:t>(Kieran McCrory)</a:t>
            </a:r>
          </a:p>
          <a:p>
            <a:r>
              <a:rPr lang="en-GB" sz="1050" dirty="0">
                <a:solidFill>
                  <a:schemeClr val="tx1"/>
                </a:solidFill>
              </a:rPr>
              <a:t>Economic Development &amp; Growth Deal, Urban &amp; Rural Regeneration Project Delivery, Tourism Development, Grants and Funded Programmes</a:t>
            </a:r>
          </a:p>
          <a:p>
            <a:endParaRPr lang="en-GB" sz="1050" dirty="0">
              <a:solidFill>
                <a:schemeClr val="tx1"/>
              </a:solidFill>
            </a:endParaRPr>
          </a:p>
          <a:p>
            <a:r>
              <a:rPr lang="en-GB" sz="1050" b="1" dirty="0">
                <a:solidFill>
                  <a:schemeClr val="tx1"/>
                </a:solidFill>
              </a:rPr>
              <a:t>Capital Programme</a:t>
            </a:r>
          </a:p>
          <a:p>
            <a:r>
              <a:rPr lang="en-GB" sz="1050" b="1" dirty="0">
                <a:solidFill>
                  <a:schemeClr val="tx1"/>
                </a:solidFill>
              </a:rPr>
              <a:t>(Anne Quinn)</a:t>
            </a:r>
          </a:p>
          <a:p>
            <a:r>
              <a:rPr lang="en-GB" sz="1050" dirty="0">
                <a:solidFill>
                  <a:schemeClr val="tx1"/>
                </a:solidFill>
              </a:rPr>
              <a:t>Capital Programme Planning, Commissioning  &amp; Delivery</a:t>
            </a:r>
          </a:p>
          <a:p>
            <a:endParaRPr lang="en-GB" sz="1050" dirty="0">
              <a:solidFill>
                <a:schemeClr val="tx1"/>
              </a:solidFill>
            </a:endParaRPr>
          </a:p>
          <a:p>
            <a:r>
              <a:rPr lang="en-GB" sz="1050" b="1" dirty="0">
                <a:solidFill>
                  <a:schemeClr val="tx1"/>
                </a:solidFill>
              </a:rPr>
              <a:t>Data Science &amp; Intelligence</a:t>
            </a:r>
          </a:p>
          <a:p>
            <a:r>
              <a:rPr lang="en-GB" sz="1050" b="1" dirty="0">
                <a:solidFill>
                  <a:schemeClr val="tx1"/>
                </a:solidFill>
              </a:rPr>
              <a:t>(Vacant)</a:t>
            </a:r>
          </a:p>
          <a:p>
            <a:r>
              <a:rPr lang="en-GB" sz="1050" dirty="0">
                <a:solidFill>
                  <a:schemeClr val="tx1"/>
                </a:solidFill>
              </a:rPr>
              <a:t>Data Science/Insights &amp; Research, Performance Reporting, GIS</a:t>
            </a:r>
          </a:p>
          <a:p>
            <a:endParaRPr lang="en-GB" sz="1150" dirty="0">
              <a:solidFill>
                <a:schemeClr val="tx1"/>
              </a:solidFill>
            </a:endParaRPr>
          </a:p>
          <a:p>
            <a:endParaRPr lang="en-GB" sz="115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E26A40C-6D2B-4999-B707-8D5028C81DC9}"/>
              </a:ext>
            </a:extLst>
          </p:cNvPr>
          <p:cNvSpPr/>
          <p:nvPr/>
        </p:nvSpPr>
        <p:spPr>
          <a:xfrm>
            <a:off x="1805146" y="5899957"/>
            <a:ext cx="1562400" cy="6146355"/>
          </a:xfrm>
          <a:prstGeom prst="rect">
            <a:avLst/>
          </a:prstGeom>
          <a:noFill/>
          <a:ln w="12700">
            <a:solidFill>
              <a:srgbClr val="7322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900" b="1" dirty="0">
                <a:solidFill>
                  <a:schemeClr val="tx1"/>
                </a:solidFill>
              </a:rPr>
              <a:t>Democratic and Customer Services (Sonya McAnulla until 31/3/22)</a:t>
            </a:r>
          </a:p>
          <a:p>
            <a:endParaRPr lang="en-GB" sz="900" b="1" dirty="0">
              <a:solidFill>
                <a:schemeClr val="tx1"/>
              </a:solidFill>
            </a:endParaRPr>
          </a:p>
          <a:p>
            <a:r>
              <a:rPr lang="en-GB" sz="900" b="1" dirty="0">
                <a:solidFill>
                  <a:schemeClr val="tx1"/>
                </a:solidFill>
              </a:rPr>
              <a:t>Corporate and Strategic Services </a:t>
            </a:r>
          </a:p>
          <a:p>
            <a:r>
              <a:rPr lang="en-GB" sz="900" b="1" dirty="0">
                <a:solidFill>
                  <a:schemeClr val="tx1"/>
                </a:solidFill>
              </a:rPr>
              <a:t>(Louise Horner from 1/2/22)</a:t>
            </a:r>
          </a:p>
          <a:p>
            <a:r>
              <a:rPr lang="en-GB" sz="800" dirty="0">
                <a:solidFill>
                  <a:schemeClr val="tx1"/>
                </a:solidFill>
              </a:rPr>
              <a:t>Corporate Policy, Equality</a:t>
            </a:r>
          </a:p>
          <a:p>
            <a:r>
              <a:rPr lang="en-GB" sz="800" dirty="0">
                <a:solidFill>
                  <a:schemeClr val="tx1"/>
                </a:solidFill>
              </a:rPr>
              <a:t>and Safeguarding, Emergency Planning, Risk Management, Corporate Health and Safety, Information Management including Data Protection, Registration, Regional Property Certificate Unit, Marketing and Customer Services</a:t>
            </a:r>
          </a:p>
          <a:p>
            <a:endParaRPr lang="en-GB" sz="900" dirty="0">
              <a:solidFill>
                <a:schemeClr val="tx1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Climate Change &amp; Sustainable Development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(Marcella Kinsella from 1/1/22)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Climate Change, Sustainability strategy, research, development and performance managemen</a:t>
            </a: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Finance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(Catherine Leonard)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Financial Management,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Internal Audit, Payroll, Procurement</a:t>
            </a:r>
          </a:p>
          <a:p>
            <a:endParaRPr lang="en-GB" sz="900" b="1" dirty="0">
              <a:solidFill>
                <a:schemeClr val="tx1"/>
              </a:solidFill>
            </a:endParaRPr>
          </a:p>
          <a:p>
            <a:r>
              <a:rPr lang="en-GB" sz="900" b="1" dirty="0">
                <a:solidFill>
                  <a:schemeClr val="tx1"/>
                </a:solidFill>
              </a:rPr>
              <a:t>Human Resources &amp; Organisation Development</a:t>
            </a:r>
          </a:p>
          <a:p>
            <a:r>
              <a:rPr lang="en-GB" sz="900" b="1" dirty="0">
                <a:solidFill>
                  <a:schemeClr val="tx1"/>
                </a:solidFill>
              </a:rPr>
              <a:t>(Thelma Browne)</a:t>
            </a:r>
          </a:p>
          <a:p>
            <a:r>
              <a:rPr lang="en-GB" sz="800" dirty="0">
                <a:solidFill>
                  <a:schemeClr val="tx1"/>
                </a:solidFill>
              </a:rPr>
              <a:t>Recruitment &amp; Selection, Learning &amp; Development, Performance Management, Industrial Relations, Health &amp; Wellbeing, Organisational Development </a:t>
            </a:r>
          </a:p>
          <a:p>
            <a:endParaRPr lang="en-GB" sz="900" dirty="0">
              <a:solidFill>
                <a:schemeClr val="tx1"/>
              </a:solidFill>
            </a:endParaRPr>
          </a:p>
          <a:p>
            <a:r>
              <a:rPr lang="en-GB" sz="900" b="1" dirty="0">
                <a:solidFill>
                  <a:schemeClr val="tx1"/>
                </a:solidFill>
              </a:rPr>
              <a:t>ICT &amp; Cybersecurity</a:t>
            </a:r>
          </a:p>
          <a:p>
            <a:r>
              <a:rPr lang="en-GB" sz="900" b="1" dirty="0">
                <a:solidFill>
                  <a:schemeClr val="tx1"/>
                </a:solidFill>
              </a:rPr>
              <a:t>(Donal Cox)</a:t>
            </a:r>
          </a:p>
          <a:p>
            <a:r>
              <a:rPr lang="en-GB" sz="900" dirty="0">
                <a:solidFill>
                  <a:schemeClr val="tx1"/>
                </a:solidFill>
              </a:rPr>
              <a:t>Hardware &amp; Software Management &amp; Support, Network Management,</a:t>
            </a:r>
          </a:p>
          <a:p>
            <a:r>
              <a:rPr lang="en-GB" sz="900" dirty="0">
                <a:solidFill>
                  <a:schemeClr val="tx1"/>
                </a:solidFill>
              </a:rPr>
              <a:t>ICT Support, Cybersecurity</a:t>
            </a:r>
            <a:endParaRPr lang="en-GB" sz="900" b="1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D36DA19-B0BD-4C88-8A76-D014A149BA19}"/>
              </a:ext>
            </a:extLst>
          </p:cNvPr>
          <p:cNvSpPr/>
          <p:nvPr/>
        </p:nvSpPr>
        <p:spPr>
          <a:xfrm>
            <a:off x="140828" y="5885443"/>
            <a:ext cx="1562400" cy="6162893"/>
          </a:xfrm>
          <a:prstGeom prst="rect">
            <a:avLst/>
          </a:prstGeom>
          <a:noFill/>
          <a:ln w="12700">
            <a:solidFill>
              <a:srgbClr val="7322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50" b="1" dirty="0">
                <a:solidFill>
                  <a:schemeClr val="tx1"/>
                </a:solidFill>
              </a:rPr>
              <a:t>Community Services</a:t>
            </a:r>
          </a:p>
          <a:p>
            <a:r>
              <a:rPr lang="en-GB" sz="1050" b="1" dirty="0">
                <a:solidFill>
                  <a:schemeClr val="tx1"/>
                </a:solidFill>
              </a:rPr>
              <a:t>(Helen </a:t>
            </a:r>
            <a:r>
              <a:rPr lang="en-GB" sz="1050" b="1" dirty="0" err="1">
                <a:solidFill>
                  <a:schemeClr val="tx1"/>
                </a:solidFill>
              </a:rPr>
              <a:t>Sheils</a:t>
            </a:r>
            <a:r>
              <a:rPr lang="en-GB" sz="1050" b="1" dirty="0">
                <a:solidFill>
                  <a:schemeClr val="tx1"/>
                </a:solidFill>
              </a:rPr>
              <a:t>)</a:t>
            </a:r>
          </a:p>
          <a:p>
            <a:r>
              <a:rPr lang="en-GB" sz="1050" dirty="0">
                <a:solidFill>
                  <a:schemeClr val="tx1"/>
                </a:solidFill>
              </a:rPr>
              <a:t>Community Support &amp; Development, Community Centres, Community Programmes, </a:t>
            </a:r>
          </a:p>
          <a:p>
            <a:r>
              <a:rPr lang="en-GB" sz="1050" dirty="0">
                <a:solidFill>
                  <a:schemeClr val="tx1"/>
                </a:solidFill>
              </a:rPr>
              <a:t>Good Relations Support &amp; Development, Policing and Community Safety Partnership</a:t>
            </a:r>
          </a:p>
          <a:p>
            <a:endParaRPr lang="en-GB" sz="1050" dirty="0">
              <a:solidFill>
                <a:schemeClr val="tx1"/>
              </a:solidFill>
            </a:endParaRPr>
          </a:p>
          <a:p>
            <a:r>
              <a:rPr lang="en-GB" sz="1050" b="1" dirty="0">
                <a:solidFill>
                  <a:schemeClr val="tx1"/>
                </a:solidFill>
              </a:rPr>
              <a:t>Regulatory Services</a:t>
            </a:r>
          </a:p>
          <a:p>
            <a:r>
              <a:rPr lang="en-GB" sz="1050" b="1" dirty="0">
                <a:solidFill>
                  <a:schemeClr val="tx1"/>
                </a:solidFill>
              </a:rPr>
              <a:t>(Fiona Douglas)</a:t>
            </a:r>
          </a:p>
          <a:p>
            <a:r>
              <a:rPr lang="en-GB" sz="1050" dirty="0">
                <a:solidFill>
                  <a:schemeClr val="tx1"/>
                </a:solidFill>
              </a:rPr>
              <a:t>Building Control Regulations, Environmental Health, Licensing,  Animal Welfare and Dog Control, Off-Street Car Parking, Water Quality</a:t>
            </a:r>
          </a:p>
          <a:p>
            <a:r>
              <a:rPr lang="en-GB" sz="1050" dirty="0">
                <a:solidFill>
                  <a:schemeClr val="tx1"/>
                </a:solidFill>
              </a:rPr>
              <a:t>Compliance</a:t>
            </a:r>
          </a:p>
          <a:p>
            <a:endParaRPr lang="en-GB" sz="1050" dirty="0">
              <a:solidFill>
                <a:schemeClr val="tx1"/>
              </a:solidFill>
            </a:endParaRPr>
          </a:p>
          <a:p>
            <a:r>
              <a:rPr lang="en-GB" sz="1050" b="1" dirty="0">
                <a:solidFill>
                  <a:schemeClr val="tx1"/>
                </a:solidFill>
              </a:rPr>
              <a:t>Wellbeing &amp; Cultural Services</a:t>
            </a:r>
          </a:p>
          <a:p>
            <a:r>
              <a:rPr lang="en-GB" sz="1050" b="1" dirty="0">
                <a:solidFill>
                  <a:schemeClr val="tx1"/>
                </a:solidFill>
              </a:rPr>
              <a:t>(Ian Davidson)</a:t>
            </a:r>
          </a:p>
          <a:p>
            <a:r>
              <a:rPr lang="en-GB" sz="1050" dirty="0">
                <a:solidFill>
                  <a:schemeClr val="tx1"/>
                </a:solidFill>
              </a:rPr>
              <a:t>Leisure and Recreation services &amp; facilities, </a:t>
            </a:r>
            <a:r>
              <a:rPr lang="en-GB" sz="1050" dirty="0" err="1">
                <a:solidFill>
                  <a:schemeClr val="tx1"/>
                </a:solidFill>
              </a:rPr>
              <a:t>Cuilcagh</a:t>
            </a:r>
            <a:r>
              <a:rPr lang="en-GB" sz="1050" dirty="0">
                <a:solidFill>
                  <a:schemeClr val="tx1"/>
                </a:solidFill>
              </a:rPr>
              <a:t> Lakelands Geopark, Enniskillen Museum, Theatres, Arts, Heritage &amp; Cultural Development, Countryside Recreation, Events, </a:t>
            </a:r>
          </a:p>
          <a:p>
            <a:r>
              <a:rPr lang="en-GB" sz="1050" dirty="0">
                <a:solidFill>
                  <a:schemeClr val="tx1"/>
                </a:solidFill>
              </a:rPr>
              <a:t>Tourism Facilities</a:t>
            </a:r>
          </a:p>
          <a:p>
            <a:endParaRPr lang="en-GB" sz="1150" dirty="0">
              <a:solidFill>
                <a:schemeClr val="tx1"/>
              </a:solidFill>
            </a:endParaRP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20037BD2-52DA-4D0D-8278-CA731EA4734D}"/>
              </a:ext>
            </a:extLst>
          </p:cNvPr>
          <p:cNvCxnSpPr>
            <a:cxnSpLocks/>
            <a:stCxn id="5" idx="2"/>
            <a:endCxn id="6" idx="3"/>
          </p:cNvCxnSpPr>
          <p:nvPr/>
        </p:nvCxnSpPr>
        <p:spPr>
          <a:xfrm rot="5400000">
            <a:off x="2713764" y="1949362"/>
            <a:ext cx="1140599" cy="289874"/>
          </a:xfrm>
          <a:prstGeom prst="bentConnector2">
            <a:avLst/>
          </a:prstGeom>
          <a:ln w="12700">
            <a:solidFill>
              <a:srgbClr val="7322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17798FC0-8ABB-46BE-A3BE-0C4B0841F979}"/>
              </a:ext>
            </a:extLst>
          </p:cNvPr>
          <p:cNvCxnSpPr>
            <a:cxnSpLocks/>
          </p:cNvCxnSpPr>
          <p:nvPr/>
        </p:nvCxnSpPr>
        <p:spPr>
          <a:xfrm rot="5400000">
            <a:off x="492937" y="1953094"/>
            <a:ext cx="3365155" cy="2506972"/>
          </a:xfrm>
          <a:prstGeom prst="bentConnector3">
            <a:avLst>
              <a:gd name="adj1" fmla="val 90950"/>
            </a:avLst>
          </a:prstGeom>
          <a:ln w="12700">
            <a:solidFill>
              <a:srgbClr val="7322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A422FA65-F381-455B-92F9-02AEA52FEDDB}"/>
              </a:ext>
            </a:extLst>
          </p:cNvPr>
          <p:cNvCxnSpPr>
            <a:cxnSpLocks/>
          </p:cNvCxnSpPr>
          <p:nvPr/>
        </p:nvCxnSpPr>
        <p:spPr>
          <a:xfrm rot="16200000" flipH="1">
            <a:off x="2988760" y="1964246"/>
            <a:ext cx="3365155" cy="2484668"/>
          </a:xfrm>
          <a:prstGeom prst="bentConnector3">
            <a:avLst>
              <a:gd name="adj1" fmla="val 90884"/>
            </a:avLst>
          </a:prstGeom>
          <a:ln w="12700">
            <a:solidFill>
              <a:srgbClr val="7322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14B182FE-0E98-43F0-B8E8-7EFA65C0270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28" y="97846"/>
            <a:ext cx="1992921" cy="57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952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1937</TotalTime>
  <Words>492</Words>
  <Application>Microsoft Office PowerPoint</Application>
  <PresentationFormat>Widescreen</PresentationFormat>
  <Paragraphs>84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Damian Hunter</dc:creator>
  <cp:lastModifiedBy>Cathal Browne</cp:lastModifiedBy>
  <cp:revision>16</cp:revision>
  <dcterms:created xsi:type="dcterms:W3CDTF">2021-06-02T14:06:04Z</dcterms:created>
  <dcterms:modified xsi:type="dcterms:W3CDTF">2021-12-13T09:23:40Z</dcterms:modified>
</cp:coreProperties>
</file>