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32" r:id="rId3"/>
    <p:sldId id="328" r:id="rId4"/>
    <p:sldId id="256" r:id="rId5"/>
    <p:sldId id="257" r:id="rId6"/>
    <p:sldId id="260" r:id="rId7"/>
    <p:sldId id="329" r:id="rId8"/>
    <p:sldId id="261" r:id="rId9"/>
    <p:sldId id="263" r:id="rId10"/>
    <p:sldId id="264" r:id="rId11"/>
    <p:sldId id="258" r:id="rId12"/>
    <p:sldId id="265" r:id="rId13"/>
    <p:sldId id="266" r:id="rId14"/>
    <p:sldId id="267" r:id="rId15"/>
    <p:sldId id="268" r:id="rId16"/>
    <p:sldId id="273" r:id="rId17"/>
    <p:sldId id="274" r:id="rId18"/>
    <p:sldId id="275" r:id="rId19"/>
    <p:sldId id="269" r:id="rId20"/>
    <p:sldId id="323" r:id="rId21"/>
    <p:sldId id="324" r:id="rId22"/>
    <p:sldId id="272" r:id="rId23"/>
    <p:sldId id="276" r:id="rId24"/>
    <p:sldId id="270" r:id="rId25"/>
    <p:sldId id="271" r:id="rId26"/>
    <p:sldId id="259" r:id="rId27"/>
    <p:sldId id="262" r:id="rId28"/>
    <p:sldId id="277" r:id="rId29"/>
    <p:sldId id="278" r:id="rId30"/>
    <p:sldId id="279" r:id="rId31"/>
    <p:sldId id="280" r:id="rId32"/>
    <p:sldId id="281" r:id="rId33"/>
    <p:sldId id="282" r:id="rId34"/>
    <p:sldId id="283" r:id="rId35"/>
    <p:sldId id="284" r:id="rId36"/>
    <p:sldId id="285" r:id="rId37"/>
    <p:sldId id="287" r:id="rId38"/>
    <p:sldId id="330" r:id="rId39"/>
    <p:sldId id="290" r:id="rId40"/>
    <p:sldId id="292" r:id="rId41"/>
    <p:sldId id="293" r:id="rId42"/>
    <p:sldId id="291" r:id="rId43"/>
    <p:sldId id="297" r:id="rId44"/>
    <p:sldId id="286" r:id="rId45"/>
    <p:sldId id="294" r:id="rId46"/>
    <p:sldId id="331" r:id="rId47"/>
    <p:sldId id="295" r:id="rId48"/>
    <p:sldId id="296" r:id="rId49"/>
    <p:sldId id="299" r:id="rId50"/>
    <p:sldId id="298" r:id="rId51"/>
    <p:sldId id="301" r:id="rId52"/>
    <p:sldId id="302" r:id="rId53"/>
    <p:sldId id="303" r:id="rId54"/>
    <p:sldId id="305" r:id="rId55"/>
    <p:sldId id="306" r:id="rId56"/>
    <p:sldId id="307" r:id="rId57"/>
    <p:sldId id="308" r:id="rId58"/>
    <p:sldId id="309" r:id="rId59"/>
    <p:sldId id="310" r:id="rId60"/>
    <p:sldId id="311" r:id="rId61"/>
    <p:sldId id="312" r:id="rId62"/>
    <p:sldId id="304" r:id="rId63"/>
    <p:sldId id="313" r:id="rId64"/>
    <p:sldId id="315" r:id="rId65"/>
    <p:sldId id="319" r:id="rId66"/>
    <p:sldId id="325" r:id="rId67"/>
    <p:sldId id="326" r:id="rId68"/>
    <p:sldId id="33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96"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2C83-3755-4653-9B8B-AB25188119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80C83A-1C03-4683-9249-9F21FCD221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694D0D-0EF1-4C02-9C74-5EC608D30330}"/>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5" name="Footer Placeholder 4">
            <a:extLst>
              <a:ext uri="{FF2B5EF4-FFF2-40B4-BE49-F238E27FC236}">
                <a16:creationId xmlns:a16="http://schemas.microsoft.com/office/drawing/2014/main" id="{C9A7429C-0180-4D8A-A01C-7B37570B2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AD2CBB-036D-4E97-B569-DF38EF07A77A}"/>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9305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954D-7712-4FAA-AAF6-94269632CE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DA133F-F124-4F83-8FFE-D26B7FAD9A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7DD298-29F4-46FE-A5E4-7AFCE11E8DCD}"/>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5" name="Footer Placeholder 4">
            <a:extLst>
              <a:ext uri="{FF2B5EF4-FFF2-40B4-BE49-F238E27FC236}">
                <a16:creationId xmlns:a16="http://schemas.microsoft.com/office/drawing/2014/main" id="{F3B02F84-3B55-4D67-A633-5CC8B37AA5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DB14D6-52DB-4D62-B1DC-862F48FBAABD}"/>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168379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B4F82-12B9-4AD6-BA39-D1FE7DEF70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C80278-4BC8-4352-B692-39D9D33F5B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B3778D-7912-4E09-8B26-496AE233D795}"/>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5" name="Footer Placeholder 4">
            <a:extLst>
              <a:ext uri="{FF2B5EF4-FFF2-40B4-BE49-F238E27FC236}">
                <a16:creationId xmlns:a16="http://schemas.microsoft.com/office/drawing/2014/main" id="{7C01DBA9-F737-44EE-8AB5-35ACDA1544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36C781-A327-49D7-955A-8E2FDE976980}"/>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373081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C4E7-E917-4AC3-A31B-01E4B46350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E9686E-41C3-4532-B48B-B10432DD94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9BF68-2804-4AEF-8F8B-534DDFC48992}"/>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5" name="Footer Placeholder 4">
            <a:extLst>
              <a:ext uri="{FF2B5EF4-FFF2-40B4-BE49-F238E27FC236}">
                <a16:creationId xmlns:a16="http://schemas.microsoft.com/office/drawing/2014/main" id="{AF4A5A15-63D7-4349-A0CB-8874A1C428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8C530E-05BF-4AC6-87D5-B5DCC743F26F}"/>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373854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E777-9184-4147-A712-2646C9019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0511B2-0850-4BF2-B1CC-2CF95D09BD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F54E0A-2882-49C4-B2C6-F79707FDEA28}"/>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5" name="Footer Placeholder 4">
            <a:extLst>
              <a:ext uri="{FF2B5EF4-FFF2-40B4-BE49-F238E27FC236}">
                <a16:creationId xmlns:a16="http://schemas.microsoft.com/office/drawing/2014/main" id="{45E40065-90B6-4966-8ED3-BC04FD131D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FDA369-EC43-4119-ADD1-8FD484FA9801}"/>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144008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849A-9D66-465E-ABE3-1F9B622D91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BC19B9-AA20-459D-B07A-7A933BBDCB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F64333-90EE-453D-9952-2E4304416F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A14739-1267-455C-A5AD-3E0FC8FACFCE}"/>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6" name="Footer Placeholder 5">
            <a:extLst>
              <a:ext uri="{FF2B5EF4-FFF2-40B4-BE49-F238E27FC236}">
                <a16:creationId xmlns:a16="http://schemas.microsoft.com/office/drawing/2014/main" id="{CB34833A-B77E-4FAC-9F6F-E9CE058E1D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FBA212-075B-46EE-BA9D-599957AF1046}"/>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131793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114F-FE09-4A5D-B835-948D8F7594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1550E5-A053-46AE-93A4-E188D71AB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3683AB-4B8F-4183-8588-AEB7A0DE7F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2C3DD8-A5F6-4400-9092-A875A24380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C1A35B-7020-405D-9E3C-CE1F0A94D7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C0B987-F100-45A5-9777-A26EB9CC65DA}"/>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8" name="Footer Placeholder 7">
            <a:extLst>
              <a:ext uri="{FF2B5EF4-FFF2-40B4-BE49-F238E27FC236}">
                <a16:creationId xmlns:a16="http://schemas.microsoft.com/office/drawing/2014/main" id="{6336C322-D83E-4D1F-8CD3-4F61006D5E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5D5B12-DE5F-4DBF-BB4A-B7ABE071754C}"/>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289635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2BE1-674E-473B-B360-9766C8AFDB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A3BCBB-BDE5-4848-AC07-727190F2FE11}"/>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4" name="Footer Placeholder 3">
            <a:extLst>
              <a:ext uri="{FF2B5EF4-FFF2-40B4-BE49-F238E27FC236}">
                <a16:creationId xmlns:a16="http://schemas.microsoft.com/office/drawing/2014/main" id="{E0B886D0-99F4-4341-8158-C3E39B07A4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EF4A88-BA7E-4687-B9FB-B58130896ABC}"/>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135706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6885B-981F-41FC-94D8-8601546D9EC0}"/>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3" name="Footer Placeholder 2">
            <a:extLst>
              <a:ext uri="{FF2B5EF4-FFF2-40B4-BE49-F238E27FC236}">
                <a16:creationId xmlns:a16="http://schemas.microsoft.com/office/drawing/2014/main" id="{9B10D482-B346-410B-8639-69C84898F6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C8E2CE-C4DE-4167-BE0C-554EC8B130A0}"/>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25051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F1A5-F131-498A-90BC-40BA0A518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20D156-93EA-435F-9276-2BB0E364B1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C680D7-FFD8-4976-917E-A6CB216D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AA2796-C62A-4D28-9F99-FB5D084AA31C}"/>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6" name="Footer Placeholder 5">
            <a:extLst>
              <a:ext uri="{FF2B5EF4-FFF2-40B4-BE49-F238E27FC236}">
                <a16:creationId xmlns:a16="http://schemas.microsoft.com/office/drawing/2014/main" id="{72D7EBDC-0EB6-4A25-84DE-41BF445D1F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E0A713-D924-4736-B7A8-B93650EB0416}"/>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192492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F467-1EE9-47D5-A3EB-1B4DD7D28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180297-12E1-48EC-882D-FB82C9DEE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EAAEA1-CD96-4D22-977E-24E9F91A9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1C67EF-0E7A-478F-8835-83D55D9FA98B}"/>
              </a:ext>
            </a:extLst>
          </p:cNvPr>
          <p:cNvSpPr>
            <a:spLocks noGrp="1"/>
          </p:cNvSpPr>
          <p:nvPr>
            <p:ph type="dt" sz="half" idx="10"/>
          </p:nvPr>
        </p:nvSpPr>
        <p:spPr/>
        <p:txBody>
          <a:bodyPr/>
          <a:lstStyle/>
          <a:p>
            <a:fld id="{96F0E3DB-D73C-4699-B05F-5F015781F847}" type="datetimeFigureOut">
              <a:rPr lang="en-GB" smtClean="0"/>
              <a:t>19/02/2019</a:t>
            </a:fld>
            <a:endParaRPr lang="en-GB"/>
          </a:p>
        </p:txBody>
      </p:sp>
      <p:sp>
        <p:nvSpPr>
          <p:cNvPr id="6" name="Footer Placeholder 5">
            <a:extLst>
              <a:ext uri="{FF2B5EF4-FFF2-40B4-BE49-F238E27FC236}">
                <a16:creationId xmlns:a16="http://schemas.microsoft.com/office/drawing/2014/main" id="{DF619B4F-BAFC-499B-A09E-72BEF8B9FE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3C8E81-E331-4F97-B7E0-0201ACEEA858}"/>
              </a:ext>
            </a:extLst>
          </p:cNvPr>
          <p:cNvSpPr>
            <a:spLocks noGrp="1"/>
          </p:cNvSpPr>
          <p:nvPr>
            <p:ph type="sldNum" sz="quarter" idx="12"/>
          </p:nvPr>
        </p:nvSpPr>
        <p:spPr/>
        <p:txBody>
          <a:bodyPr/>
          <a:lstStyle/>
          <a:p>
            <a:fld id="{3A9B20D5-BD1D-4078-B385-96982322E6AB}" type="slidenum">
              <a:rPr lang="en-GB" smtClean="0"/>
              <a:t>‹#›</a:t>
            </a:fld>
            <a:endParaRPr lang="en-GB"/>
          </a:p>
        </p:txBody>
      </p:sp>
    </p:spTree>
    <p:extLst>
      <p:ext uri="{BB962C8B-B14F-4D97-AF65-F5344CB8AC3E}">
        <p14:creationId xmlns:p14="http://schemas.microsoft.com/office/powerpoint/2010/main" val="49234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CCE93-9986-4BB6-B911-761BD0FB4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44E648-F961-4E0D-A769-93DAAE66A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DE1D8C-F399-4E32-A7CF-8523D130C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0E3DB-D73C-4699-B05F-5F015781F847}" type="datetimeFigureOut">
              <a:rPr lang="en-GB" smtClean="0"/>
              <a:t>19/02/2019</a:t>
            </a:fld>
            <a:endParaRPr lang="en-GB"/>
          </a:p>
        </p:txBody>
      </p:sp>
      <p:sp>
        <p:nvSpPr>
          <p:cNvPr id="5" name="Footer Placeholder 4">
            <a:extLst>
              <a:ext uri="{FF2B5EF4-FFF2-40B4-BE49-F238E27FC236}">
                <a16:creationId xmlns:a16="http://schemas.microsoft.com/office/drawing/2014/main" id="{3FF29D55-D2B5-4DA3-8067-DFB2ADFE9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76CA9A-CE5A-402B-8E4F-230AA51CF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B20D5-BD1D-4078-B385-96982322E6AB}" type="slidenum">
              <a:rPr lang="en-GB" smtClean="0"/>
              <a:t>‹#›</a:t>
            </a:fld>
            <a:endParaRPr lang="en-GB"/>
          </a:p>
        </p:txBody>
      </p:sp>
    </p:spTree>
    <p:extLst>
      <p:ext uri="{BB962C8B-B14F-4D97-AF65-F5344CB8AC3E}">
        <p14:creationId xmlns:p14="http://schemas.microsoft.com/office/powerpoint/2010/main" val="2089783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6DFE77-4487-4F9B-B186-94FB0E8C575E}"/>
              </a:ext>
            </a:extLst>
          </p:cNvPr>
          <p:cNvPicPr>
            <a:picLocks noChangeAspect="1"/>
          </p:cNvPicPr>
          <p:nvPr/>
        </p:nvPicPr>
        <p:blipFill>
          <a:blip r:embed="rId2"/>
          <a:stretch>
            <a:fillRect/>
          </a:stretch>
        </p:blipFill>
        <p:spPr>
          <a:xfrm>
            <a:off x="1600200" y="388088"/>
            <a:ext cx="8732520" cy="6081823"/>
          </a:xfrm>
          <a:prstGeom prst="rect">
            <a:avLst/>
          </a:prstGeom>
        </p:spPr>
      </p:pic>
    </p:spTree>
    <p:extLst>
      <p:ext uri="{BB962C8B-B14F-4D97-AF65-F5344CB8AC3E}">
        <p14:creationId xmlns:p14="http://schemas.microsoft.com/office/powerpoint/2010/main" val="236491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7108F8-9932-4F31-9F31-2E7A8C2AF678}"/>
              </a:ext>
            </a:extLst>
          </p:cNvPr>
          <p:cNvSpPr/>
          <p:nvPr/>
        </p:nvSpPr>
        <p:spPr>
          <a:xfrm>
            <a:off x="609600" y="472440"/>
            <a:ext cx="10835640" cy="4247317"/>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Bheadh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orthu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fód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bheith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deacair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mhóin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shabhail</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freisin</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bhfad</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leor</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portaigh</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scrathacha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cnoic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shabhail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é sin – an </a:t>
            </a:r>
            <a:r>
              <a:rPr lang="en-GB" sz="2800" dirty="0" err="1">
                <a:latin typeface="Arial" panose="020B0604020202020204" pitchFamily="34" charset="0"/>
                <a:cs typeface="Arial" panose="020B0604020202020204" pitchFamily="34" charset="0"/>
              </a:rPr>
              <a:t>fhóideog</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ghlaofaí</a:t>
            </a:r>
            <a:r>
              <a:rPr lang="en-GB" sz="2800" dirty="0">
                <a:latin typeface="Arial" panose="020B0604020202020204" pitchFamily="34" charset="0"/>
                <a:cs typeface="Arial" panose="020B0604020202020204" pitchFamily="34" charset="0"/>
              </a:rPr>
              <a:t> air –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tine a </a:t>
            </a:r>
            <a:r>
              <a:rPr lang="en-GB" sz="2800" dirty="0" err="1">
                <a:latin typeface="Arial" panose="020B0604020202020204" pitchFamily="34" charset="0"/>
                <a:cs typeface="Arial" panose="020B0604020202020204" pitchFamily="34" charset="0"/>
              </a:rPr>
              <a:t>dhéanamh</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Each child would have brought a sod of turf to school.  It was even hard to save the turf at that time also because people were far away from the bogs but there were sods on the hills and they saved these, what they called “</a:t>
            </a:r>
            <a:r>
              <a:rPr lang="en-GB" sz="2800" dirty="0" err="1">
                <a:solidFill>
                  <a:srgbClr val="FF0000"/>
                </a:solidFill>
                <a:latin typeface="Arial" panose="020B0604020202020204" pitchFamily="34" charset="0"/>
                <a:cs typeface="Arial" panose="020B0604020202020204" pitchFamily="34" charset="0"/>
              </a:rPr>
              <a:t>fóideog</a:t>
            </a:r>
            <a:r>
              <a:rPr lang="en-GB" sz="2800" dirty="0">
                <a:solidFill>
                  <a:srgbClr val="FF0000"/>
                </a:solidFill>
                <a:latin typeface="Arial" panose="020B0604020202020204" pitchFamily="34" charset="0"/>
                <a:cs typeface="Arial" panose="020B0604020202020204" pitchFamily="34" charset="0"/>
              </a:rPr>
              <a:t>”, to make a fire.</a:t>
            </a:r>
          </a:p>
          <a:p>
            <a:endParaRPr lang="en-GB" dirty="0"/>
          </a:p>
        </p:txBody>
      </p:sp>
    </p:spTree>
    <p:extLst>
      <p:ext uri="{BB962C8B-B14F-4D97-AF65-F5344CB8AC3E}">
        <p14:creationId xmlns:p14="http://schemas.microsoft.com/office/powerpoint/2010/main" val="319762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BDFA9D-941C-4112-AC2D-D8251417AD15}"/>
              </a:ext>
            </a:extLst>
          </p:cNvPr>
          <p:cNvSpPr/>
          <p:nvPr/>
        </p:nvSpPr>
        <p:spPr>
          <a:xfrm>
            <a:off x="478171" y="398358"/>
            <a:ext cx="11350305" cy="6093976"/>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Níl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amhras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bith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crua</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Fhód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Dubh</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linn</a:t>
            </a:r>
            <a:r>
              <a:rPr lang="en-GB" sz="2800" dirty="0">
                <a:latin typeface="Arial" panose="020B0604020202020204" pitchFamily="34" charset="0"/>
                <a:cs typeface="Arial" panose="020B0604020202020204" pitchFamily="34" charset="0"/>
              </a:rPr>
              <a:t> do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bheith</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fás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aníos</a:t>
            </a:r>
            <a:r>
              <a:rPr lang="en-GB" sz="2800" dirty="0">
                <a:latin typeface="Arial" panose="020B0604020202020204" pitchFamily="34" charset="0"/>
                <a:cs typeface="Arial" panose="020B0604020202020204" pitchFamily="34" charset="0"/>
              </a:rPr>
              <a:t> ann.  </a:t>
            </a:r>
            <a:r>
              <a:rPr lang="en-GB" sz="2800" dirty="0" err="1">
                <a:latin typeface="Arial" panose="020B0604020202020204" pitchFamily="34" charset="0"/>
                <a:cs typeface="Arial" panose="020B0604020202020204" pitchFamily="34" charset="0"/>
              </a:rPr>
              <a:t>Míníonn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Ruadháin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bhain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cruatan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tragóid</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amanna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freisin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measann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cúis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spreagadh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mbás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tragóideach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uncail</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bhruigh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tosaigh</a:t>
            </a:r>
            <a:r>
              <a:rPr lang="en-GB" sz="2800" dirty="0">
                <a:latin typeface="Arial" panose="020B0604020202020204" pitchFamily="34" charset="0"/>
                <a:cs typeface="Arial" panose="020B0604020202020204" pitchFamily="34" charset="0"/>
              </a:rPr>
              <a:t> é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maith</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There’s no doubt that the people of Black Sod had a hard life when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was growing up there.  </a:t>
            </a:r>
            <a:r>
              <a:rPr lang="en-GB" sz="2800" dirty="0" err="1">
                <a:solidFill>
                  <a:srgbClr val="FF0000"/>
                </a:solidFill>
                <a:latin typeface="Arial" panose="020B0604020202020204" pitchFamily="34" charset="0"/>
                <a:cs typeface="Arial" panose="020B0604020202020204" pitchFamily="34" charset="0"/>
              </a:rPr>
              <a:t>Máire</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Uí</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Ruadháin</a:t>
            </a:r>
            <a:r>
              <a:rPr lang="en-GB" sz="2800" dirty="0">
                <a:solidFill>
                  <a:srgbClr val="FF0000"/>
                </a:solidFill>
                <a:latin typeface="Arial" panose="020B0604020202020204" pitchFamily="34" charset="0"/>
                <a:cs typeface="Arial" panose="020B0604020202020204" pitchFamily="34" charset="0"/>
              </a:rPr>
              <a:t> explains here that this hardship sometimes led to tragedy and she is of the opinion that the tragic death of an uncle of Martin’s was something that pushed him on in life.</a:t>
            </a:r>
          </a:p>
          <a:p>
            <a:endParaRPr lang="en-GB" dirty="0"/>
          </a:p>
          <a:p>
            <a:br>
              <a:rPr lang="en-GB" dirty="0"/>
            </a:br>
            <a:endParaRPr lang="en-GB" dirty="0"/>
          </a:p>
        </p:txBody>
      </p:sp>
    </p:spTree>
    <p:extLst>
      <p:ext uri="{BB962C8B-B14F-4D97-AF65-F5344CB8AC3E}">
        <p14:creationId xmlns:p14="http://schemas.microsoft.com/office/powerpoint/2010/main" val="370676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91F14B-DBCC-46B0-BC03-A7B0622B9B8D}"/>
              </a:ext>
            </a:extLst>
          </p:cNvPr>
          <p:cNvSpPr txBox="1"/>
          <p:nvPr/>
        </p:nvSpPr>
        <p:spPr>
          <a:xfrm>
            <a:off x="563880" y="533400"/>
            <a:ext cx="10957560" cy="6124754"/>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timpiste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tionchar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shaol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freisin</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ainm</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fhear</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freisn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shean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bádh</a:t>
            </a:r>
            <a:r>
              <a:rPr lang="en-GB" sz="2800" dirty="0">
                <a:latin typeface="Arial" panose="020B0604020202020204" pitchFamily="34" charset="0"/>
                <a:cs typeface="Arial" panose="020B0604020202020204" pitchFamily="34" charset="0"/>
              </a:rPr>
              <a:t> é, sin </a:t>
            </a:r>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crua</a:t>
            </a:r>
            <a:r>
              <a:rPr lang="en-GB" sz="2800" dirty="0">
                <a:latin typeface="Arial" panose="020B0604020202020204" pitchFamily="34" charset="0"/>
                <a:cs typeface="Arial" panose="020B0604020202020204" pitchFamily="34" charset="0"/>
              </a:rPr>
              <a:t> is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bádh</a:t>
            </a:r>
            <a:r>
              <a:rPr lang="en-GB" sz="2800" dirty="0">
                <a:latin typeface="Arial" panose="020B0604020202020204" pitchFamily="34" charset="0"/>
                <a:cs typeface="Arial" panose="020B0604020202020204" pitchFamily="34" charset="0"/>
              </a:rPr>
              <a:t> é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gcuan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Fhóid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Dhuibh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ansin</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leaid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óg</a:t>
            </a:r>
            <a:r>
              <a:rPr lang="en-GB" sz="2800" dirty="0">
                <a:latin typeface="Arial" panose="020B0604020202020204" pitchFamily="34" charset="0"/>
                <a:cs typeface="Arial" panose="020B0604020202020204" pitchFamily="34" charset="0"/>
              </a:rPr>
              <a:t> naoi </a:t>
            </a:r>
            <a:r>
              <a:rPr lang="en-GB" sz="2800" dirty="0" err="1">
                <a:latin typeface="Arial" panose="020B0604020202020204" pitchFamily="34" charset="0"/>
                <a:cs typeface="Arial" panose="020B0604020202020204" pitchFamily="34" charset="0"/>
              </a:rPr>
              <a:t>mbliana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déag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d’aois</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tabhairt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feamainn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bhuí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gcarraigín</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mhórthír</a:t>
            </a:r>
            <a:r>
              <a:rPr lang="en-GB" sz="2800" dirty="0">
                <a:latin typeface="Arial" panose="020B0604020202020204" pitchFamily="34" charset="0"/>
                <a:cs typeface="Arial" panose="020B0604020202020204" pitchFamily="34" charset="0"/>
              </a:rPr>
              <a:t>.  Sin é an sort </a:t>
            </a:r>
            <a:r>
              <a:rPr lang="en-GB" sz="2800" dirty="0" err="1">
                <a:latin typeface="Arial" panose="020B0604020202020204" pitchFamily="34" charset="0"/>
                <a:cs typeface="Arial" panose="020B0604020202020204" pitchFamily="34" charset="0"/>
              </a:rPr>
              <a:t>saoil</a:t>
            </a:r>
            <a:r>
              <a:rPr lang="en-GB" sz="2800" dirty="0">
                <a:latin typeface="Arial" panose="020B0604020202020204" pitchFamily="34" charset="0"/>
                <a:cs typeface="Arial" panose="020B0604020202020204" pitchFamily="34" charset="0"/>
              </a:rPr>
              <a:t>, an sort </a:t>
            </a:r>
            <a:r>
              <a:rPr lang="en-GB" sz="2800" dirty="0" err="1">
                <a:latin typeface="Arial" panose="020B0604020202020204" pitchFamily="34" charset="0"/>
                <a:cs typeface="Arial" panose="020B0604020202020204" pitchFamily="34" charset="0"/>
              </a:rPr>
              <a:t>obair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acu</a:t>
            </a:r>
            <a:r>
              <a:rPr lang="en-GB" sz="2800" dirty="0">
                <a:latin typeface="Arial" panose="020B0604020202020204" pitchFamily="34" charset="0"/>
                <a:cs typeface="Arial" panose="020B0604020202020204" pitchFamily="34" charset="0"/>
              </a:rPr>
              <a:t> ag an am.</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There was an accident that had an influence on Martin’s life also – a man, also called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 my great grandfather – was drowned, that’s the kind of life and work they had at that time, he was drowned at Black Sod harbour there along with a young lad of nineteen years of age bringing seaweed to the mainland.  That’s the kind of life they had at the time.</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75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226C0-5E5E-4510-A39D-9180FFC40B1B}"/>
              </a:ext>
            </a:extLst>
          </p:cNvPr>
          <p:cNvSpPr txBox="1"/>
          <p:nvPr/>
        </p:nvSpPr>
        <p:spPr>
          <a:xfrm>
            <a:off x="365760" y="396240"/>
            <a:ext cx="11460480" cy="5262979"/>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Chuir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isteach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isteach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duine</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Fiú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deartháir</a:t>
            </a:r>
            <a:r>
              <a:rPr lang="en-GB" sz="2800" dirty="0">
                <a:latin typeface="Arial" panose="020B0604020202020204" pitchFamily="34" charset="0"/>
                <a:cs typeface="Arial" panose="020B0604020202020204" pitchFamily="34" charset="0"/>
              </a:rPr>
              <a:t> leis – </a:t>
            </a:r>
            <a:r>
              <a:rPr lang="en-GB" sz="2800" dirty="0" err="1">
                <a:latin typeface="Arial" panose="020B0604020202020204" pitchFamily="34" charset="0"/>
                <a:cs typeface="Arial" panose="020B0604020202020204" pitchFamily="34" charset="0"/>
              </a:rPr>
              <a:t>d’imigh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Astrail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dhiaidh</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é a </a:t>
            </a:r>
            <a:r>
              <a:rPr lang="en-GB" sz="2800" dirty="0" err="1">
                <a:latin typeface="Arial" panose="020B0604020202020204" pitchFamily="34" charset="0"/>
                <a:cs typeface="Arial" panose="020B0604020202020204" pitchFamily="34" charset="0"/>
              </a:rPr>
              <a:t>thógail</a:t>
            </a:r>
            <a:r>
              <a:rPr lang="en-GB" sz="2800" dirty="0">
                <a:latin typeface="Arial" panose="020B0604020202020204" pitchFamily="34" charset="0"/>
                <a:cs typeface="Arial" panose="020B0604020202020204" pitchFamily="34" charset="0"/>
              </a:rPr>
              <a:t>.  Sin an </a:t>
            </a:r>
            <a:r>
              <a:rPr lang="en-GB" sz="2800" dirty="0" err="1">
                <a:latin typeface="Arial" panose="020B0604020202020204" pitchFamily="34" charset="0"/>
                <a:cs typeface="Arial" panose="020B0604020202020204" pitchFamily="34" charset="0"/>
              </a:rPr>
              <a:t>saol</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acu</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brath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fharraige</a:t>
            </a:r>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 </a:t>
            </a:r>
          </a:p>
          <a:p>
            <a:r>
              <a:rPr lang="en-GB" sz="2800" dirty="0">
                <a:solidFill>
                  <a:srgbClr val="FF0000"/>
                </a:solidFill>
                <a:latin typeface="Arial" panose="020B0604020202020204" pitchFamily="34" charset="0"/>
                <a:cs typeface="Arial" panose="020B0604020202020204" pitchFamily="34" charset="0"/>
              </a:rPr>
              <a:t>That upset </a:t>
            </a:r>
            <a:r>
              <a:rPr lang="en-GB" sz="2800" dirty="0" err="1">
                <a:solidFill>
                  <a:srgbClr val="FF0000"/>
                </a:solidFill>
                <a:latin typeface="Arial" panose="020B0604020202020204" pitchFamily="34" charset="0"/>
                <a:cs typeface="Arial" panose="020B0604020202020204" pitchFamily="34" charset="0"/>
              </a:rPr>
              <a:t>Máirtín</a:t>
            </a:r>
            <a:r>
              <a:rPr lang="en-GB" sz="2800" dirty="0">
                <a:solidFill>
                  <a:srgbClr val="FF0000"/>
                </a:solidFill>
                <a:latin typeface="Arial" panose="020B0604020202020204" pitchFamily="34" charset="0"/>
                <a:cs typeface="Arial" panose="020B0604020202020204" pitchFamily="34" charset="0"/>
              </a:rPr>
              <a:t> badly?  It affected everybody.</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A brother of his actually went to Australia afterwards because he wasn’t able to take it.  That’s the life they lived – they were dependant on the see.  </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33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2FE145-6AFA-47D9-9353-83917839AD62}"/>
              </a:ext>
            </a:extLst>
          </p:cNvPr>
          <p:cNvSpPr/>
          <p:nvPr/>
        </p:nvSpPr>
        <p:spPr>
          <a:xfrm>
            <a:off x="243840" y="228123"/>
            <a:ext cx="11689080" cy="6401753"/>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Nuair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chonaic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seans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fearr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bhaint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amach</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é a </a:t>
            </a:r>
            <a:r>
              <a:rPr lang="en-GB" sz="2800" dirty="0" err="1">
                <a:latin typeface="Arial" panose="020B0604020202020204" pitchFamily="34" charset="0"/>
                <a:cs typeface="Arial" panose="020B0604020202020204" pitchFamily="34" charset="0"/>
              </a:rPr>
              <a:t>thógáil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an t-</a:t>
            </a:r>
            <a:r>
              <a:rPr lang="en-GB" sz="2800" dirty="0" err="1">
                <a:latin typeface="Arial" panose="020B0604020202020204" pitchFamily="34" charset="0"/>
                <a:cs typeface="Arial" panose="020B0604020202020204" pitchFamily="34" charset="0"/>
              </a:rPr>
              <a:t>ádh</a:t>
            </a:r>
            <a:r>
              <a:rPr lang="en-GB" sz="2800" dirty="0">
                <a:latin typeface="Arial" panose="020B0604020202020204" pitchFamily="34" charset="0"/>
                <a:cs typeface="Arial" panose="020B0604020202020204" pitchFamily="34" charset="0"/>
              </a:rPr>
              <a:t> leis go </a:t>
            </a:r>
            <a:r>
              <a:rPr lang="en-GB" sz="2800" dirty="0" err="1">
                <a:latin typeface="Arial" panose="020B0604020202020204" pitchFamily="34" charset="0"/>
                <a:cs typeface="Arial" panose="020B0604020202020204" pitchFamily="34" charset="0"/>
              </a:rPr>
              <a:t>bhfuair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seans</a:t>
            </a:r>
            <a:r>
              <a:rPr lang="en-GB" sz="2800" dirty="0">
                <a:latin typeface="Arial" panose="020B0604020202020204" pitchFamily="34" charset="0"/>
                <a:cs typeface="Arial" panose="020B0604020202020204" pitchFamily="34" charset="0"/>
              </a:rPr>
              <a:t> sin.</a:t>
            </a:r>
          </a:p>
          <a:p>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Thuig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mar sin de </a:t>
            </a:r>
            <a:r>
              <a:rPr lang="en-GB" sz="2800" dirty="0" err="1">
                <a:latin typeface="Arial" panose="020B0604020202020204" pitchFamily="34" charset="0"/>
                <a:cs typeface="Arial" panose="020B0604020202020204" pitchFamily="34" charset="0"/>
              </a:rPr>
              <a:t>cén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fáth</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tábhachtach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glacadh</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seans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bith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gheobhadh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aghaidh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dhéanamh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éalú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chruatan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ag an am sin </a:t>
            </a:r>
            <a:r>
              <a:rPr lang="en-GB" sz="2800" dirty="0" err="1">
                <a:latin typeface="Arial" panose="020B0604020202020204" pitchFamily="34" charset="0"/>
                <a:cs typeface="Arial" panose="020B0604020202020204" pitchFamily="34" charset="0"/>
              </a:rPr>
              <a:t>gafa</a:t>
            </a:r>
            <a:r>
              <a:rPr lang="en-GB" sz="2800" dirty="0">
                <a:latin typeface="Arial" panose="020B0604020202020204" pitchFamily="34" charset="0"/>
                <a:cs typeface="Arial" panose="020B0604020202020204" pitchFamily="34" charset="0"/>
              </a:rPr>
              <a:t> ann.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When Martin saw his chance to improve his lot, he was able to take it.  He was lucky to get that chance.</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Martin understood therefore why it was important to take any chance that would come his way to get on in life and to escape from the hardship that a lot of his contemporaries were not able to get out of.</a:t>
            </a:r>
          </a:p>
          <a:p>
            <a:endParaRPr lang="en-GB" dirty="0"/>
          </a:p>
        </p:txBody>
      </p:sp>
    </p:spTree>
    <p:extLst>
      <p:ext uri="{BB962C8B-B14F-4D97-AF65-F5344CB8AC3E}">
        <p14:creationId xmlns:p14="http://schemas.microsoft.com/office/powerpoint/2010/main" val="390457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918DC2-8033-4BF1-8406-E80A696EA7FE}"/>
              </a:ext>
            </a:extLst>
          </p:cNvPr>
          <p:cNvSpPr/>
          <p:nvPr/>
        </p:nvSpPr>
        <p:spPr>
          <a:xfrm>
            <a:off x="335280" y="286435"/>
            <a:ext cx="11597640" cy="6555641"/>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Insíonn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Ruadhain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anseo</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dóigh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bhfuair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sheans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aghaidh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dhéanamh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tsaol</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Déarfainn</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cliste</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tuisceanach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cneasta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maith</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eile</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seanmhaistir</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Cearnaigh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Scoil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hEachléime</a:t>
            </a:r>
            <a:r>
              <a:rPr lang="en-GB" sz="2800" dirty="0">
                <a:latin typeface="Arial" panose="020B0604020202020204" pitchFamily="34" charset="0"/>
                <a:cs typeface="Arial" panose="020B0604020202020204" pitchFamily="34" charset="0"/>
              </a:rPr>
              <a:t> ag an am – </a:t>
            </a:r>
            <a:r>
              <a:rPr lang="en-GB" sz="2800" dirty="0" err="1">
                <a:latin typeface="Arial" panose="020B0604020202020204" pitchFamily="34" charset="0"/>
                <a:cs typeface="Arial" panose="020B0604020202020204" pitchFamily="34" charset="0"/>
              </a:rPr>
              <a:t>b’shin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scoil</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d’imigh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scoil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dtús</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err="1">
                <a:solidFill>
                  <a:srgbClr val="FF0000"/>
                </a:solidFill>
                <a:latin typeface="Arial" panose="020B0604020202020204" pitchFamily="34" charset="0"/>
                <a:cs typeface="Arial" panose="020B0604020202020204" pitchFamily="34" charset="0"/>
              </a:rPr>
              <a:t>Máire</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Uí</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Ruadháin</a:t>
            </a:r>
            <a:r>
              <a:rPr lang="en-GB" sz="2800" dirty="0">
                <a:solidFill>
                  <a:srgbClr val="FF0000"/>
                </a:solidFill>
                <a:latin typeface="Arial" panose="020B0604020202020204" pitchFamily="34" charset="0"/>
                <a:cs typeface="Arial" panose="020B0604020202020204" pitchFamily="34" charset="0"/>
              </a:rPr>
              <a:t> tells here how Martin got his chance to get on in life.</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I’d say Martin was very clever, very understanding and very sincere along with everything else.  It was the old master Ó </a:t>
            </a:r>
            <a:r>
              <a:rPr lang="en-GB" sz="2800" dirty="0" err="1">
                <a:solidFill>
                  <a:srgbClr val="FF0000"/>
                </a:solidFill>
                <a:latin typeface="Arial" panose="020B0604020202020204" pitchFamily="34" charset="0"/>
                <a:cs typeface="Arial" panose="020B0604020202020204" pitchFamily="34" charset="0"/>
              </a:rPr>
              <a:t>Cearnaigh</a:t>
            </a:r>
            <a:r>
              <a:rPr lang="en-GB" sz="2800" dirty="0">
                <a:solidFill>
                  <a:srgbClr val="FF0000"/>
                </a:solidFill>
                <a:latin typeface="Arial" panose="020B0604020202020204" pitchFamily="34" charset="0"/>
                <a:cs typeface="Arial" panose="020B0604020202020204" pitchFamily="34" charset="0"/>
              </a:rPr>
              <a:t> who was here in </a:t>
            </a:r>
            <a:r>
              <a:rPr lang="en-GB" sz="2800" dirty="0" err="1">
                <a:solidFill>
                  <a:srgbClr val="FF0000"/>
                </a:solidFill>
                <a:latin typeface="Arial" panose="020B0604020202020204" pitchFamily="34" charset="0"/>
                <a:cs typeface="Arial" panose="020B0604020202020204" pitchFamily="34" charset="0"/>
              </a:rPr>
              <a:t>Aghleam</a:t>
            </a:r>
            <a:r>
              <a:rPr lang="en-GB" sz="2800" dirty="0">
                <a:solidFill>
                  <a:srgbClr val="FF0000"/>
                </a:solidFill>
                <a:latin typeface="Arial" panose="020B0604020202020204" pitchFamily="34" charset="0"/>
                <a:cs typeface="Arial" panose="020B0604020202020204" pitchFamily="34" charset="0"/>
              </a:rPr>
              <a:t> school at the time – that’s the school Martin first went to.</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60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D94C24-97D8-47A8-A82D-870BB7D3BA8F}"/>
              </a:ext>
            </a:extLst>
          </p:cNvPr>
          <p:cNvSpPr/>
          <p:nvPr/>
        </p:nvSpPr>
        <p:spPr>
          <a:xfrm>
            <a:off x="472440" y="432138"/>
            <a:ext cx="11247120" cy="6124754"/>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tUasal</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Cearnaigh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mhúinteoir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scoile</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maith</a:t>
            </a:r>
            <a:r>
              <a:rPr lang="en-GB" sz="2800" dirty="0">
                <a:latin typeface="Arial" panose="020B0604020202020204" pitchFamily="34" charset="0"/>
                <a:cs typeface="Arial" panose="020B0604020202020204" pitchFamily="34" charset="0"/>
              </a:rPr>
              <a:t> le sin tar </a:t>
            </a:r>
            <a:r>
              <a:rPr lang="en-GB" sz="2800" dirty="0" err="1">
                <a:latin typeface="Arial" panose="020B0604020202020204" pitchFamily="34" charset="0"/>
                <a:cs typeface="Arial" panose="020B0604020202020204" pitchFamily="34" charset="0"/>
              </a:rPr>
              <a:t>eis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Pádraig</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Máille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isteach</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ceantar</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ag an am – do </a:t>
            </a:r>
            <a:r>
              <a:rPr lang="en-GB" sz="2800" dirty="0" err="1">
                <a:latin typeface="Arial" panose="020B0604020202020204" pitchFamily="34" charset="0"/>
                <a:cs typeface="Arial" panose="020B0604020202020204" pitchFamily="34" charset="0"/>
              </a:rPr>
              <a:t>bhunaigh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craobh</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gceantar</a:t>
            </a:r>
            <a:r>
              <a:rPr lang="en-GB" sz="2800" dirty="0">
                <a:latin typeface="Arial" panose="020B0604020202020204" pitchFamily="34" charset="0"/>
                <a:cs typeface="Arial" panose="020B0604020202020204" pitchFamily="34" charset="0"/>
              </a:rPr>
              <a:t> Chill </a:t>
            </a:r>
            <a:r>
              <a:rPr lang="en-GB" sz="2800" dirty="0" err="1">
                <a:latin typeface="Arial" panose="020B0604020202020204" pitchFamily="34" charset="0"/>
                <a:cs typeface="Arial" panose="020B0604020202020204" pitchFamily="34" charset="0"/>
              </a:rPr>
              <a:t>Mhóir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Iorras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rinne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rúnaí</a:t>
            </a:r>
            <a:r>
              <a:rPr lang="en-GB" sz="2800" dirty="0">
                <a:latin typeface="Arial" panose="020B0604020202020204" pitchFamily="34" charset="0"/>
                <a:cs typeface="Arial" panose="020B0604020202020204" pitchFamily="34" charset="0"/>
              </a:rPr>
              <a:t> den </a:t>
            </a:r>
            <a:r>
              <a:rPr lang="en-GB" sz="2800" dirty="0" err="1">
                <a:latin typeface="Arial" panose="020B0604020202020204" pitchFamily="34" charset="0"/>
                <a:cs typeface="Arial" panose="020B0604020202020204" pitchFamily="34" charset="0"/>
              </a:rPr>
              <a:t>Mháistir</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Cearnaigh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suim</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Uasal</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Cearnaigh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ghluaiseacht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Ghaeilge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teanga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féiseanna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eile</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Master Ó </a:t>
            </a:r>
            <a:r>
              <a:rPr lang="en-GB" sz="2800" dirty="0" err="1">
                <a:solidFill>
                  <a:srgbClr val="FF0000"/>
                </a:solidFill>
                <a:latin typeface="Arial" panose="020B0604020202020204" pitchFamily="34" charset="0"/>
                <a:cs typeface="Arial" panose="020B0604020202020204" pitchFamily="34" charset="0"/>
              </a:rPr>
              <a:t>Cearnaigh</a:t>
            </a:r>
            <a:r>
              <a:rPr lang="en-GB" sz="2800" dirty="0">
                <a:solidFill>
                  <a:srgbClr val="FF0000"/>
                </a:solidFill>
                <a:latin typeface="Arial" panose="020B0604020202020204" pitchFamily="34" charset="0"/>
                <a:cs typeface="Arial" panose="020B0604020202020204" pitchFamily="34" charset="0"/>
              </a:rPr>
              <a:t> was a teacher in the school and when </a:t>
            </a:r>
            <a:r>
              <a:rPr lang="en-GB" sz="2800" dirty="0" err="1">
                <a:solidFill>
                  <a:srgbClr val="FF0000"/>
                </a:solidFill>
                <a:latin typeface="Arial" panose="020B0604020202020204" pitchFamily="34" charset="0"/>
                <a:cs typeface="Arial" panose="020B0604020202020204" pitchFamily="34" charset="0"/>
              </a:rPr>
              <a:t>Pádraig</a:t>
            </a:r>
            <a:r>
              <a:rPr lang="en-GB" sz="2800" dirty="0">
                <a:solidFill>
                  <a:srgbClr val="FF0000"/>
                </a:solidFill>
                <a:latin typeface="Arial" panose="020B0604020202020204" pitchFamily="34" charset="0"/>
                <a:cs typeface="Arial" panose="020B0604020202020204" pitchFamily="34" charset="0"/>
              </a:rPr>
              <a:t> Ó </a:t>
            </a:r>
            <a:r>
              <a:rPr lang="en-GB" sz="2800" dirty="0" err="1">
                <a:solidFill>
                  <a:srgbClr val="FF0000"/>
                </a:solidFill>
                <a:latin typeface="Arial" panose="020B0604020202020204" pitchFamily="34" charset="0"/>
                <a:cs typeface="Arial" panose="020B0604020202020204" pitchFamily="34" charset="0"/>
              </a:rPr>
              <a:t>Máille</a:t>
            </a:r>
            <a:r>
              <a:rPr lang="en-GB" sz="2800" dirty="0">
                <a:solidFill>
                  <a:srgbClr val="FF0000"/>
                </a:solidFill>
                <a:latin typeface="Arial" panose="020B0604020202020204" pitchFamily="34" charset="0"/>
                <a:cs typeface="Arial" panose="020B0604020202020204" pitchFamily="34" charset="0"/>
              </a:rPr>
              <a:t> formed a branch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in the area here in </a:t>
            </a:r>
            <a:r>
              <a:rPr lang="en-GB" sz="2800" dirty="0" err="1">
                <a:solidFill>
                  <a:srgbClr val="FF0000"/>
                </a:solidFill>
                <a:latin typeface="Arial" panose="020B0604020202020204" pitchFamily="34" charset="0"/>
                <a:cs typeface="Arial" panose="020B0604020202020204" pitchFamily="34" charset="0"/>
              </a:rPr>
              <a:t>Cill</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Mhór</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Iorras</a:t>
            </a:r>
            <a:r>
              <a:rPr lang="en-GB" sz="2800" dirty="0">
                <a:solidFill>
                  <a:srgbClr val="FF0000"/>
                </a:solidFill>
                <a:latin typeface="Arial" panose="020B0604020202020204" pitchFamily="34" charset="0"/>
                <a:cs typeface="Arial" panose="020B0604020202020204" pitchFamily="34" charset="0"/>
              </a:rPr>
              <a:t> he appointed </a:t>
            </a:r>
            <a:r>
              <a:rPr lang="en-GB" sz="2800" dirty="0" err="1">
                <a:solidFill>
                  <a:srgbClr val="FF0000"/>
                </a:solidFill>
                <a:latin typeface="Arial" panose="020B0604020202020204" pitchFamily="34" charset="0"/>
                <a:cs typeface="Arial" panose="020B0604020202020204" pitchFamily="34" charset="0"/>
              </a:rPr>
              <a:t>Máistir</a:t>
            </a:r>
            <a:r>
              <a:rPr lang="en-GB" sz="2800" dirty="0">
                <a:solidFill>
                  <a:srgbClr val="FF0000"/>
                </a:solidFill>
                <a:latin typeface="Arial" panose="020B0604020202020204" pitchFamily="34" charset="0"/>
                <a:cs typeface="Arial" panose="020B0604020202020204" pitchFamily="34" charset="0"/>
              </a:rPr>
              <a:t> Ó </a:t>
            </a:r>
            <a:r>
              <a:rPr lang="en-GB" sz="2800" dirty="0" err="1">
                <a:solidFill>
                  <a:srgbClr val="FF0000"/>
                </a:solidFill>
                <a:latin typeface="Arial" panose="020B0604020202020204" pitchFamily="34" charset="0"/>
                <a:cs typeface="Arial" panose="020B0604020202020204" pitchFamily="34" charset="0"/>
              </a:rPr>
              <a:t>Cearnaigh</a:t>
            </a:r>
            <a:r>
              <a:rPr lang="en-GB" sz="2800" dirty="0">
                <a:solidFill>
                  <a:srgbClr val="FF0000"/>
                </a:solidFill>
                <a:latin typeface="Arial" panose="020B0604020202020204" pitchFamily="34" charset="0"/>
                <a:cs typeface="Arial" panose="020B0604020202020204" pitchFamily="34" charset="0"/>
              </a:rPr>
              <a:t> as secretary.  Master Ó </a:t>
            </a:r>
            <a:r>
              <a:rPr lang="en-GB" sz="2800" dirty="0" err="1">
                <a:solidFill>
                  <a:srgbClr val="FF0000"/>
                </a:solidFill>
                <a:latin typeface="Arial" panose="020B0604020202020204" pitchFamily="34" charset="0"/>
                <a:cs typeface="Arial" panose="020B0604020202020204" pitchFamily="34" charset="0"/>
              </a:rPr>
              <a:t>Cearnaigh</a:t>
            </a:r>
            <a:r>
              <a:rPr lang="en-GB" sz="2800" dirty="0">
                <a:solidFill>
                  <a:srgbClr val="FF0000"/>
                </a:solidFill>
                <a:latin typeface="Arial" panose="020B0604020202020204" pitchFamily="34" charset="0"/>
                <a:cs typeface="Arial" panose="020B0604020202020204" pitchFamily="34" charset="0"/>
              </a:rPr>
              <a:t> was very interested in the Irish language and </a:t>
            </a:r>
            <a:r>
              <a:rPr lang="en-GB" sz="2800" dirty="0" err="1">
                <a:solidFill>
                  <a:srgbClr val="FF0000"/>
                </a:solidFill>
                <a:latin typeface="Arial" panose="020B0604020202020204" pitchFamily="34" charset="0"/>
                <a:cs typeface="Arial" panose="020B0604020202020204" pitchFamily="34" charset="0"/>
              </a:rPr>
              <a:t>feiseanna</a:t>
            </a:r>
            <a:r>
              <a:rPr lang="en-GB" sz="2800" dirty="0">
                <a:solidFill>
                  <a:srgbClr val="FF0000"/>
                </a:solidFill>
                <a:latin typeface="Arial" panose="020B0604020202020204" pitchFamily="34" charset="0"/>
                <a:cs typeface="Arial" panose="020B0604020202020204" pitchFamily="34" charset="0"/>
              </a:rPr>
              <a:t> and everything else related to that.</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82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B43B91-C1B5-4646-8C6D-568471EC1919}"/>
              </a:ext>
            </a:extLst>
          </p:cNvPr>
          <p:cNvSpPr/>
          <p:nvPr/>
        </p:nvSpPr>
        <p:spPr>
          <a:xfrm>
            <a:off x="464820" y="523578"/>
            <a:ext cx="11262360" cy="5693866"/>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Sa </a:t>
            </a:r>
            <a:r>
              <a:rPr lang="en-GB" sz="2800" dirty="0" err="1">
                <a:latin typeface="Arial" panose="020B0604020202020204" pitchFamily="34" charset="0"/>
                <a:cs typeface="Arial" panose="020B0604020202020204" pitchFamily="34" charset="0"/>
              </a:rPr>
              <a:t>scoil</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nach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mbeadh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drámaí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siúl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acu</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chleachtaigh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gcomhair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féiseanna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gcomhair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eile</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ceol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drámaíocht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filíocht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caithfidh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chonaic</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máistir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scoile</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suim</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Ghaeilge</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Ghaeilge</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bhog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cneasta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déarfain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chonaic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suim</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aghaidh</a:t>
            </a:r>
            <a:r>
              <a:rPr lang="en-GB" sz="2800" dirty="0">
                <a:latin typeface="Arial" panose="020B0604020202020204" pitchFamily="34" charset="0"/>
                <a:cs typeface="Arial" panose="020B0604020202020204" pitchFamily="34" charset="0"/>
              </a:rPr>
              <a:t> é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féiseanna</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There wouldn’t have been much in the school at that time but they still practised drama, music and poetry for the </a:t>
            </a:r>
            <a:r>
              <a:rPr lang="en-GB" sz="2800" dirty="0" err="1">
                <a:solidFill>
                  <a:srgbClr val="FF0000"/>
                </a:solidFill>
                <a:latin typeface="Arial" panose="020B0604020202020204" pitchFamily="34" charset="0"/>
                <a:cs typeface="Arial" panose="020B0604020202020204" pitchFamily="34" charset="0"/>
              </a:rPr>
              <a:t>feiseanna</a:t>
            </a:r>
            <a:r>
              <a:rPr lang="en-GB" sz="2800" dirty="0">
                <a:solidFill>
                  <a:srgbClr val="FF0000"/>
                </a:solidFill>
                <a:latin typeface="Arial" panose="020B0604020202020204" pitchFamily="34" charset="0"/>
                <a:cs typeface="Arial" panose="020B0604020202020204" pitchFamily="34" charset="0"/>
              </a:rPr>
              <a:t> and the school master most likely saw that Martin had a great interest in Irish – he had lovely Irish – I’d say he saw the interest Martin had and he sent him on to the </a:t>
            </a:r>
            <a:r>
              <a:rPr lang="en-GB" sz="2800" dirty="0" err="1">
                <a:solidFill>
                  <a:srgbClr val="FF0000"/>
                </a:solidFill>
                <a:latin typeface="Arial" panose="020B0604020202020204" pitchFamily="34" charset="0"/>
                <a:cs typeface="Arial" panose="020B0604020202020204" pitchFamily="34" charset="0"/>
              </a:rPr>
              <a:t>feiseanna</a:t>
            </a:r>
            <a:r>
              <a:rPr lang="en-GB" sz="2800" dirty="0">
                <a:solidFill>
                  <a:srgbClr val="FF0000"/>
                </a:solidFill>
                <a:latin typeface="Arial" panose="020B0604020202020204" pitchFamily="34" charset="0"/>
                <a:cs typeface="Arial" panose="020B0604020202020204" pitchFamily="34" charset="0"/>
              </a:rPr>
              <a:t>.</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61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DCD299-7D37-4576-AB5B-C42DB10AFDC8}"/>
              </a:ext>
            </a:extLst>
          </p:cNvPr>
          <p:cNvSpPr/>
          <p:nvPr/>
        </p:nvSpPr>
        <p:spPr>
          <a:xfrm>
            <a:off x="548640" y="298996"/>
            <a:ext cx="11308080" cy="6555641"/>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Bhuaigh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duaiseanna</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beagnach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feis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d’fhreastal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air </a:t>
            </a:r>
            <a:r>
              <a:rPr lang="en-GB" sz="2800" dirty="0" err="1">
                <a:latin typeface="Arial" panose="020B0604020202020204" pitchFamily="34" charset="0"/>
                <a:cs typeface="Arial" panose="020B0604020202020204" pitchFamily="34" charset="0"/>
              </a:rPr>
              <a:t>trí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Chontae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sin an </a:t>
            </a:r>
            <a:r>
              <a:rPr lang="en-GB" sz="2800" dirty="0" err="1">
                <a:latin typeface="Arial" panose="020B0604020202020204" pitchFamily="34" charset="0"/>
                <a:cs typeface="Arial" panose="020B0604020202020204" pitchFamily="34" charset="0"/>
              </a:rPr>
              <a:t>áit</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Dubhghlas</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hÍde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Pádraig</a:t>
            </a:r>
            <a:r>
              <a:rPr lang="en-GB" sz="2800" dirty="0">
                <a:latin typeface="Arial" panose="020B0604020202020204" pitchFamily="34" charset="0"/>
                <a:cs typeface="Arial" panose="020B0604020202020204" pitchFamily="34" charset="0"/>
              </a:rPr>
              <a:t> Mac </a:t>
            </a:r>
            <a:r>
              <a:rPr lang="en-GB" sz="2800" dirty="0" err="1">
                <a:latin typeface="Arial" panose="020B0604020202020204" pitchFamily="34" charset="0"/>
                <a:cs typeface="Arial" panose="020B0604020202020204" pitchFamily="34" charset="0"/>
              </a:rPr>
              <a:t>Piarais</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mholtóirí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phioc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fuair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uatha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amháin</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eile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spreag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aghaigh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tsuim</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litríocht</a:t>
            </a:r>
            <a:r>
              <a:rPr lang="en-GB" sz="2800" dirty="0">
                <a:latin typeface="Arial" panose="020B0604020202020204" pitchFamily="34" charset="0"/>
                <a:cs typeface="Arial" panose="020B0604020202020204" pitchFamily="34" charset="0"/>
              </a:rPr>
              <a:t>.</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He won prizes at almost </a:t>
            </a:r>
            <a:r>
              <a:rPr lang="en-GB" sz="2800" dirty="0" err="1">
                <a:solidFill>
                  <a:srgbClr val="FF0000"/>
                </a:solidFill>
                <a:latin typeface="Arial" panose="020B0604020202020204" pitchFamily="34" charset="0"/>
                <a:cs typeface="Arial" panose="020B0604020202020204" pitchFamily="34" charset="0"/>
              </a:rPr>
              <a:t>evey</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feis</a:t>
            </a:r>
            <a:r>
              <a:rPr lang="en-GB" sz="2800" dirty="0">
                <a:solidFill>
                  <a:srgbClr val="FF0000"/>
                </a:solidFill>
                <a:latin typeface="Arial" panose="020B0604020202020204" pitchFamily="34" charset="0"/>
                <a:cs typeface="Arial" panose="020B0604020202020204" pitchFamily="34" charset="0"/>
              </a:rPr>
              <a:t> he attended in County Mayo at that time.  And that’s where Douglas Hyde and Patrick Pearse were adjudicating and they picked Martin – he even got a prize from them.  </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Something else that inspired Martin to get on in life was his interest in literature.</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354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E2312D-C61B-4499-B676-D84C077BC3B9}"/>
              </a:ext>
            </a:extLst>
          </p:cNvPr>
          <p:cNvSpPr txBox="1"/>
          <p:nvPr/>
        </p:nvSpPr>
        <p:spPr>
          <a:xfrm>
            <a:off x="502920" y="441960"/>
            <a:ext cx="11216640" cy="6124754"/>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suim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san </a:t>
            </a:r>
            <a:r>
              <a:rPr lang="en-GB" sz="2800" dirty="0" err="1">
                <a:latin typeface="Arial" panose="020B0604020202020204" pitchFamily="34" charset="0"/>
                <a:cs typeface="Arial" panose="020B0604020202020204" pitchFamily="34" charset="0"/>
              </a:rPr>
              <a:t>fhilíocht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dánta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nós</a:t>
            </a:r>
            <a:r>
              <a:rPr lang="en-GB" sz="2800" dirty="0">
                <a:latin typeface="Arial" panose="020B0604020202020204" pitchFamily="34" charset="0"/>
                <a:cs typeface="Arial" panose="020B0604020202020204" pitchFamily="34" charset="0"/>
              </a:rPr>
              <a:t> Encore le </a:t>
            </a:r>
            <a:r>
              <a:rPr lang="en-GB" sz="2800" dirty="0" err="1">
                <a:latin typeface="Arial" panose="020B0604020202020204" pitchFamily="34" charset="0"/>
                <a:cs typeface="Arial" panose="020B0604020202020204" pitchFamily="34" charset="0"/>
              </a:rPr>
              <a:t>Raifteirí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Preab</a:t>
            </a:r>
            <a:r>
              <a:rPr lang="en-GB" sz="2800" dirty="0">
                <a:latin typeface="Arial" panose="020B0604020202020204" pitchFamily="34" charset="0"/>
                <a:cs typeface="Arial" panose="020B0604020202020204" pitchFamily="34" charset="0"/>
              </a:rPr>
              <a:t> San </a:t>
            </a:r>
            <a:r>
              <a:rPr lang="en-GB" sz="2800" dirty="0" err="1">
                <a:latin typeface="Arial" panose="020B0604020202020204" pitchFamily="34" charset="0"/>
                <a:cs typeface="Arial" panose="020B0604020202020204" pitchFamily="34" charset="0"/>
              </a:rPr>
              <a:t>Ól</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Riocard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Bairéad</a:t>
            </a:r>
            <a:r>
              <a:rPr lang="en-GB" sz="2800" dirty="0">
                <a:latin typeface="Arial" panose="020B0604020202020204" pitchFamily="34" charset="0"/>
                <a:cs typeface="Arial" panose="020B0604020202020204" pitchFamily="34" charset="0"/>
              </a:rPr>
              <a:t>, file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háite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maith</a:t>
            </a:r>
            <a:r>
              <a:rPr lang="en-GB" sz="2800" dirty="0">
                <a:latin typeface="Arial" panose="020B0604020202020204" pitchFamily="34" charset="0"/>
                <a:cs typeface="Arial" panose="020B0604020202020204" pitchFamily="34" charset="0"/>
              </a:rPr>
              <a:t> le sin </a:t>
            </a:r>
            <a:r>
              <a:rPr lang="en-GB" sz="2800" dirty="0" err="1">
                <a:latin typeface="Arial" panose="020B0604020202020204" pitchFamily="34" charset="0"/>
                <a:cs typeface="Arial" panose="020B0604020202020204" pitchFamily="34" charset="0"/>
              </a:rPr>
              <a:t>d’imigh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rothar</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bailiú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suas</a:t>
            </a:r>
            <a:r>
              <a:rPr lang="en-GB" sz="2800" dirty="0">
                <a:latin typeface="Arial" panose="020B0604020202020204" pitchFamily="34" charset="0"/>
                <a:cs typeface="Arial" panose="020B0604020202020204" pitchFamily="34" charset="0"/>
              </a:rPr>
              <a:t> folklore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fud a’ </a:t>
            </a:r>
            <a:r>
              <a:rPr lang="en-GB" sz="2800" dirty="0" err="1">
                <a:latin typeface="Arial" panose="020B0604020202020204" pitchFamily="34" charset="0"/>
                <a:cs typeface="Arial" panose="020B0604020202020204" pitchFamily="34" charset="0"/>
              </a:rPr>
              <a:t>cheantair</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éineacht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dheartháir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suim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litríocht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gcónaí</a:t>
            </a:r>
            <a:r>
              <a:rPr lang="en-GB" sz="2800" dirty="0">
                <a:latin typeface="Arial" panose="020B0604020202020204" pitchFamily="34" charset="0"/>
                <a:cs typeface="Arial" panose="020B0604020202020204" pitchFamily="34" charset="0"/>
              </a:rPr>
              <a:t> – go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mhór</a:t>
            </a:r>
            <a:r>
              <a:rPr lang="en-GB" sz="2800" dirty="0">
                <a:latin typeface="Arial" panose="020B0604020202020204" pitchFamily="34" charset="0"/>
                <a:cs typeface="Arial" panose="020B0604020202020204" pitchFamily="34" charset="0"/>
              </a:rPr>
              <a:t> stair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háite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eolas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seanscéalta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áit</a:t>
            </a:r>
            <a:r>
              <a:rPr lang="en-GB" sz="2800" dirty="0">
                <a:latin typeface="Arial" panose="020B0604020202020204" pitchFamily="34" charset="0"/>
                <a:cs typeface="Arial" panose="020B0604020202020204" pitchFamily="34" charset="0"/>
              </a:rPr>
              <a:t>.  Sin go </a:t>
            </a:r>
            <a:r>
              <a:rPr lang="en-GB" sz="2800" dirty="0" err="1">
                <a:latin typeface="Arial" panose="020B0604020202020204" pitchFamily="34" charset="0"/>
                <a:cs typeface="Arial" panose="020B0604020202020204" pitchFamily="34" charset="0"/>
              </a:rPr>
              <a:t>léir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spreag</a:t>
            </a:r>
            <a:r>
              <a:rPr lang="en-GB" sz="2800" dirty="0">
                <a:latin typeface="Arial" panose="020B0604020202020204" pitchFamily="34" charset="0"/>
                <a:cs typeface="Arial" panose="020B0604020202020204" pitchFamily="34" charset="0"/>
              </a:rPr>
              <a:t> é le </a:t>
            </a:r>
            <a:r>
              <a:rPr lang="en-GB" sz="2800" dirty="0" err="1">
                <a:latin typeface="Arial" panose="020B0604020202020204" pitchFamily="34" charset="0"/>
                <a:cs typeface="Arial" panose="020B0604020202020204" pitchFamily="34" charset="0"/>
              </a:rPr>
              <a:t>dul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aghaidh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déarfainn</a:t>
            </a:r>
            <a:r>
              <a:rPr lang="en-GB" sz="2800" dirty="0">
                <a:latin typeface="Arial" panose="020B0604020202020204" pitchFamily="34" charset="0"/>
                <a:cs typeface="Arial" panose="020B0604020202020204" pitchFamily="34" charset="0"/>
              </a:rPr>
              <a:t>.</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He was always very interested in poetry, poems like Ó </a:t>
            </a:r>
            <a:r>
              <a:rPr lang="en-GB" sz="2800" dirty="0" err="1">
                <a:solidFill>
                  <a:srgbClr val="FF0000"/>
                </a:solidFill>
                <a:latin typeface="Arial" panose="020B0604020202020204" pitchFamily="34" charset="0"/>
                <a:cs typeface="Arial" panose="020B0604020202020204" pitchFamily="34" charset="0"/>
              </a:rPr>
              <a:t>Raifteirí’s</a:t>
            </a:r>
            <a:r>
              <a:rPr lang="en-GB" sz="2800" dirty="0">
                <a:solidFill>
                  <a:srgbClr val="FF0000"/>
                </a:solidFill>
                <a:latin typeface="Arial" panose="020B0604020202020204" pitchFamily="34" charset="0"/>
                <a:cs typeface="Arial" panose="020B0604020202020204" pitchFamily="34" charset="0"/>
              </a:rPr>
              <a:t> Encore and </a:t>
            </a:r>
            <a:r>
              <a:rPr lang="en-GB" sz="2800" dirty="0" err="1">
                <a:solidFill>
                  <a:srgbClr val="FF0000"/>
                </a:solidFill>
                <a:latin typeface="Arial" panose="020B0604020202020204" pitchFamily="34" charset="0"/>
                <a:cs typeface="Arial" panose="020B0604020202020204" pitchFamily="34" charset="0"/>
              </a:rPr>
              <a:t>Preab</a:t>
            </a:r>
            <a:r>
              <a:rPr lang="en-GB" sz="2800" dirty="0">
                <a:solidFill>
                  <a:srgbClr val="FF0000"/>
                </a:solidFill>
                <a:latin typeface="Arial" panose="020B0604020202020204" pitchFamily="34" charset="0"/>
                <a:cs typeface="Arial" panose="020B0604020202020204" pitchFamily="34" charset="0"/>
              </a:rPr>
              <a:t> San </a:t>
            </a:r>
            <a:r>
              <a:rPr lang="en-GB" sz="2800" dirty="0" err="1">
                <a:solidFill>
                  <a:srgbClr val="FF0000"/>
                </a:solidFill>
                <a:latin typeface="Arial" panose="020B0604020202020204" pitchFamily="34" charset="0"/>
                <a:cs typeface="Arial" panose="020B0604020202020204" pitchFamily="34" charset="0"/>
              </a:rPr>
              <a:t>Ól</a:t>
            </a:r>
            <a:r>
              <a:rPr lang="en-GB" sz="2800" dirty="0">
                <a:solidFill>
                  <a:srgbClr val="FF0000"/>
                </a:solidFill>
                <a:latin typeface="Arial" panose="020B0604020202020204" pitchFamily="34" charset="0"/>
                <a:cs typeface="Arial" panose="020B0604020202020204" pitchFamily="34" charset="0"/>
              </a:rPr>
              <a:t> by the local poet </a:t>
            </a:r>
            <a:r>
              <a:rPr lang="en-GB" sz="2800" dirty="0" err="1">
                <a:solidFill>
                  <a:srgbClr val="FF0000"/>
                </a:solidFill>
                <a:latin typeface="Arial" panose="020B0604020202020204" pitchFamily="34" charset="0"/>
                <a:cs typeface="Arial" panose="020B0604020202020204" pitchFamily="34" charset="0"/>
              </a:rPr>
              <a:t>Riocard</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Bairéad</a:t>
            </a:r>
            <a:r>
              <a:rPr lang="en-GB" sz="2800" dirty="0">
                <a:solidFill>
                  <a:srgbClr val="FF0000"/>
                </a:solidFill>
                <a:latin typeface="Arial" panose="020B0604020202020204" pitchFamily="34" charset="0"/>
                <a:cs typeface="Arial" panose="020B0604020202020204" pitchFamily="34" charset="0"/>
              </a:rPr>
              <a:t>.  As well as that he went around on his bike gathering up folklore from throughout the district with his brother.  He had a great interest in poetry – especially local history, information and old story from the area.  I’d say all that inspired him to get on.</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51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33B112-5886-4885-BBEA-496E8566AB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4220" y="1236980"/>
            <a:ext cx="5212080" cy="5316220"/>
          </a:xfrm>
        </p:spPr>
      </p:pic>
      <p:sp>
        <p:nvSpPr>
          <p:cNvPr id="7" name="TextBox 6">
            <a:extLst>
              <a:ext uri="{FF2B5EF4-FFF2-40B4-BE49-F238E27FC236}">
                <a16:creationId xmlns:a16="http://schemas.microsoft.com/office/drawing/2014/main" id="{2E3E206A-A3EF-438D-B71B-0C10E120D826}"/>
              </a:ext>
            </a:extLst>
          </p:cNvPr>
          <p:cNvSpPr txBox="1"/>
          <p:nvPr/>
        </p:nvSpPr>
        <p:spPr>
          <a:xfrm>
            <a:off x="2895600" y="304800"/>
            <a:ext cx="5989320" cy="584775"/>
          </a:xfrm>
          <a:prstGeom prst="rect">
            <a:avLst/>
          </a:prstGeom>
          <a:noFill/>
        </p:spPr>
        <p:txBody>
          <a:bodyPr wrap="square" rtlCol="0">
            <a:spAutoFit/>
          </a:bodyPr>
          <a:lstStyle/>
          <a:p>
            <a:pPr algn="ctr"/>
            <a:r>
              <a:rPr lang="en-GB" sz="3200" b="1" dirty="0" err="1"/>
              <a:t>Máirtín</a:t>
            </a:r>
            <a:r>
              <a:rPr lang="en-GB" sz="3200" b="1" dirty="0"/>
              <a:t> Ó </a:t>
            </a:r>
            <a:r>
              <a:rPr lang="en-GB" sz="3200" b="1" dirty="0" err="1"/>
              <a:t>Gacháin</a:t>
            </a:r>
            <a:r>
              <a:rPr lang="en-GB" sz="3200" b="1" dirty="0"/>
              <a:t> 1882 - 1959</a:t>
            </a:r>
          </a:p>
        </p:txBody>
      </p:sp>
    </p:spTree>
    <p:extLst>
      <p:ext uri="{BB962C8B-B14F-4D97-AF65-F5344CB8AC3E}">
        <p14:creationId xmlns:p14="http://schemas.microsoft.com/office/powerpoint/2010/main" val="36085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D95809-1FFC-4145-8BF1-B3B1126553A3}"/>
              </a:ext>
            </a:extLst>
          </p:cNvPr>
          <p:cNvSpPr/>
          <p:nvPr/>
        </p:nvSpPr>
        <p:spPr>
          <a:xfrm>
            <a:off x="548640" y="446038"/>
            <a:ext cx="9570720" cy="3539430"/>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Nach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iomaí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slí</a:t>
            </a:r>
            <a:r>
              <a:rPr lang="en-GB" sz="2800" dirty="0">
                <a:latin typeface="Arial" panose="020B0604020202020204" pitchFamily="34" charset="0"/>
                <a:cs typeface="Arial" panose="020B0604020202020204" pitchFamily="34" charset="0"/>
              </a:rPr>
              <a:t> sin do </a:t>
            </a:r>
            <a:r>
              <a:rPr lang="en-GB" sz="2800" dirty="0" err="1">
                <a:latin typeface="Arial" panose="020B0604020202020204" pitchFamily="34" charset="0"/>
                <a:cs typeface="Arial" panose="020B0604020202020204" pitchFamily="34" charset="0"/>
              </a:rPr>
              <a:t>bhíos</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daoine</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Ag </a:t>
            </a:r>
            <a:r>
              <a:rPr lang="en-GB" sz="2800" dirty="0" err="1">
                <a:latin typeface="Arial" panose="020B0604020202020204" pitchFamily="34" charset="0"/>
                <a:cs typeface="Arial" panose="020B0604020202020204" pitchFamily="34" charset="0"/>
              </a:rPr>
              <a:t>cruinniú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píosaí</a:t>
            </a:r>
            <a:r>
              <a:rPr lang="en-GB" sz="2800" dirty="0">
                <a:latin typeface="Arial" panose="020B0604020202020204" pitchFamily="34" charset="0"/>
                <a:cs typeface="Arial" panose="020B0604020202020204" pitchFamily="34" charset="0"/>
              </a:rPr>
              <a:t> is ag </a:t>
            </a:r>
            <a:r>
              <a:rPr lang="en-GB" sz="2800" dirty="0" err="1">
                <a:latin typeface="Arial" panose="020B0604020202020204" pitchFamily="34" charset="0"/>
                <a:cs typeface="Arial" panose="020B0604020202020204" pitchFamily="34" charset="0"/>
              </a:rPr>
              <a:t>déanamh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stóir</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'S a </a:t>
            </a:r>
            <a:r>
              <a:rPr lang="en-GB" sz="2800" dirty="0" err="1">
                <a:latin typeface="Arial" panose="020B0604020202020204" pitchFamily="34" charset="0"/>
                <a:cs typeface="Arial" panose="020B0604020202020204" pitchFamily="34" charset="0"/>
              </a:rPr>
              <a:t>laghad</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smaoiníos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dheireadh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tsaoil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Go </a:t>
            </a:r>
            <a:r>
              <a:rPr lang="en-GB" sz="2800" dirty="0" err="1">
                <a:latin typeface="Arial" panose="020B0604020202020204" pitchFamily="34" charset="0"/>
                <a:cs typeface="Arial" panose="020B0604020202020204" pitchFamily="34" charset="0"/>
              </a:rPr>
              <a:t>mbeidh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sínte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faoi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leac</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fóill</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Más </a:t>
            </a:r>
            <a:r>
              <a:rPr lang="en-GB" sz="2800" dirty="0" err="1">
                <a:latin typeface="Arial" panose="020B0604020202020204" pitchFamily="34" charset="0"/>
                <a:cs typeface="Arial" panose="020B0604020202020204" pitchFamily="34" charset="0"/>
              </a:rPr>
              <a:t>tiarna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tíre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diúc</a:t>
            </a:r>
            <a:r>
              <a:rPr lang="en-GB" sz="2800" dirty="0">
                <a:latin typeface="Arial" panose="020B0604020202020204" pitchFamily="34" charset="0"/>
                <a:cs typeface="Arial" panose="020B0604020202020204" pitchFamily="34" charset="0"/>
              </a:rPr>
              <a:t> no </a:t>
            </a:r>
            <a:r>
              <a:rPr lang="en-GB" sz="2800" dirty="0" err="1">
                <a:latin typeface="Arial" panose="020B0604020202020204" pitchFamily="34" charset="0"/>
                <a:cs typeface="Arial" panose="020B0604020202020204" pitchFamily="34" charset="0"/>
              </a:rPr>
              <a:t>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thú</a:t>
            </a:r>
            <a:r>
              <a:rPr lang="en-GB" sz="2800" dirty="0">
                <a:latin typeface="Arial" panose="020B0604020202020204" pitchFamily="34" charset="0"/>
                <a:cs typeface="Arial" panose="020B0604020202020204" pitchFamily="34" charset="0"/>
              </a:rPr>
              <a:t>,</a:t>
            </a:r>
          </a:p>
          <a:p>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cuirfear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pingin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leat</a:t>
            </a:r>
            <a:r>
              <a:rPr lang="en-GB" sz="2800" dirty="0">
                <a:latin typeface="Arial" panose="020B0604020202020204" pitchFamily="34" charset="0"/>
                <a:cs typeface="Arial" panose="020B0604020202020204" pitchFamily="34" charset="0"/>
              </a:rPr>
              <a:t> ‘s </a:t>
            </a:r>
            <a:r>
              <a:rPr lang="en-GB" sz="2800" dirty="0" err="1">
                <a:latin typeface="Arial" panose="020B0604020202020204" pitchFamily="34" charset="0"/>
                <a:cs typeface="Arial" panose="020B0604020202020204" pitchFamily="34" charset="0"/>
              </a:rPr>
              <a:t>tú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faoin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bhfód</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Mar sin is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bhrí</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níl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críonna</a:t>
            </a:r>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bheith</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síoraí</a:t>
            </a:r>
            <a:r>
              <a:rPr lang="en-GB" sz="2800" dirty="0">
                <a:latin typeface="Arial" panose="020B0604020202020204" pitchFamily="34" charset="0"/>
                <a:cs typeface="Arial" panose="020B0604020202020204" pitchFamily="34" charset="0"/>
              </a:rPr>
              <a:t> ag cur </a:t>
            </a:r>
            <a:r>
              <a:rPr lang="en-GB" sz="2800" dirty="0" err="1">
                <a:latin typeface="Arial" panose="020B0604020202020204" pitchFamily="34" charset="0"/>
                <a:cs typeface="Arial" panose="020B0604020202020204" pitchFamily="34" charset="0"/>
              </a:rPr>
              <a:t>preab</a:t>
            </a:r>
            <a:r>
              <a:rPr lang="en-GB" sz="2800" dirty="0">
                <a:latin typeface="Arial" panose="020B0604020202020204" pitchFamily="34" charset="0"/>
                <a:cs typeface="Arial" panose="020B0604020202020204" pitchFamily="34" charset="0"/>
              </a:rPr>
              <a:t> san </a:t>
            </a:r>
            <a:r>
              <a:rPr lang="en-GB" sz="2800" dirty="0" err="1">
                <a:latin typeface="Arial" panose="020B0604020202020204" pitchFamily="34" charset="0"/>
                <a:cs typeface="Arial" panose="020B0604020202020204" pitchFamily="34" charset="0"/>
              </a:rPr>
              <a:t>ól</a:t>
            </a:r>
            <a:r>
              <a:rPr lang="en-GB"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70948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43155E-7692-48B8-80EB-9B215E4D4894}"/>
              </a:ext>
            </a:extLst>
          </p:cNvPr>
          <p:cNvSpPr/>
          <p:nvPr/>
        </p:nvSpPr>
        <p:spPr>
          <a:xfrm>
            <a:off x="777240" y="506998"/>
            <a:ext cx="9753600" cy="4401205"/>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An long </a:t>
            </a:r>
            <a:r>
              <a:rPr lang="en-GB" sz="2800" dirty="0" err="1">
                <a:latin typeface="Arial" panose="020B0604020202020204" pitchFamily="34" charset="0"/>
                <a:cs typeface="Arial" panose="020B0604020202020204" pitchFamily="34" charset="0"/>
              </a:rPr>
              <a:t>thar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sáile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cuan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cearda</a:t>
            </a:r>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Nach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gcuirfeadh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cairde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fud an </a:t>
            </a:r>
            <a:r>
              <a:rPr lang="en-GB" sz="2800" dirty="0" err="1">
                <a:latin typeface="Arial" panose="020B0604020202020204" pitchFamily="34" charset="0"/>
                <a:cs typeface="Arial" panose="020B0604020202020204" pitchFamily="34" charset="0"/>
              </a:rPr>
              <a:t>domhain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mhóir</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Ó </a:t>
            </a:r>
            <a:r>
              <a:rPr lang="en-GB" sz="2800" dirty="0" err="1">
                <a:latin typeface="Arial" panose="020B0604020202020204" pitchFamily="34" charset="0"/>
                <a:cs typeface="Arial" panose="020B0604020202020204" pitchFamily="34" charset="0"/>
              </a:rPr>
              <a:t>ríocht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Spáinne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suas</a:t>
            </a:r>
            <a:r>
              <a:rPr lang="en-GB" sz="2800" dirty="0">
                <a:latin typeface="Arial" panose="020B0604020202020204" pitchFamily="34" charset="0"/>
                <a:cs typeface="Arial" panose="020B0604020202020204" pitchFamily="34" charset="0"/>
              </a:rPr>
              <a:t> Gibraltar,</a:t>
            </a:r>
          </a:p>
          <a:p>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ins an </a:t>
            </a:r>
            <a:r>
              <a:rPr lang="en-GB" sz="2800" dirty="0" err="1">
                <a:latin typeface="Arial" panose="020B0604020202020204" pitchFamily="34" charset="0"/>
                <a:cs typeface="Arial" panose="020B0604020202020204" pitchFamily="34" charset="0"/>
              </a:rPr>
              <a:t>áit</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mbíonn</a:t>
            </a:r>
            <a:r>
              <a:rPr lang="en-GB" sz="2800" dirty="0">
                <a:latin typeface="Arial" panose="020B0604020202020204" pitchFamily="34" charset="0"/>
                <a:cs typeface="Arial" panose="020B0604020202020204" pitchFamily="34" charset="0"/>
              </a:rPr>
              <a:t> an Grand </a:t>
            </a:r>
            <a:r>
              <a:rPr lang="en-GB" sz="2800" dirty="0" err="1">
                <a:latin typeface="Arial" panose="020B0604020202020204" pitchFamily="34" charset="0"/>
                <a:cs typeface="Arial" panose="020B0604020202020204" pitchFamily="34" charset="0"/>
              </a:rPr>
              <a:t>Signiór</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Le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cargo ag </a:t>
            </a:r>
            <a:r>
              <a:rPr lang="en-GB" sz="2800" dirty="0" err="1">
                <a:latin typeface="Arial" panose="020B0604020202020204" pitchFamily="34" charset="0"/>
                <a:cs typeface="Arial" panose="020B0604020202020204" pitchFamily="34" charset="0"/>
              </a:rPr>
              <a:t>líonadh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málaí</a:t>
            </a:r>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choinneoinn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bás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uait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dhó</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Mar sin is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bhrí</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níl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fearr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dúinn</a:t>
            </a:r>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bheith</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táimid</a:t>
            </a:r>
            <a:r>
              <a:rPr lang="en-GB" sz="2800" dirty="0">
                <a:latin typeface="Arial" panose="020B0604020202020204" pitchFamily="34" charset="0"/>
                <a:cs typeface="Arial" panose="020B0604020202020204" pitchFamily="34" charset="0"/>
              </a:rPr>
              <a:t>, ag cur </a:t>
            </a:r>
            <a:r>
              <a:rPr lang="en-GB" sz="2800" dirty="0" err="1">
                <a:latin typeface="Arial" panose="020B0604020202020204" pitchFamily="34" charset="0"/>
                <a:cs typeface="Arial" panose="020B0604020202020204" pitchFamily="34" charset="0"/>
              </a:rPr>
              <a:t>preab</a:t>
            </a:r>
            <a:r>
              <a:rPr lang="en-GB" sz="2800" dirty="0">
                <a:latin typeface="Arial" panose="020B0604020202020204" pitchFamily="34" charset="0"/>
                <a:cs typeface="Arial" panose="020B0604020202020204" pitchFamily="34" charset="0"/>
              </a:rPr>
              <a:t> san </a:t>
            </a:r>
            <a:r>
              <a:rPr lang="en-GB" sz="2800" dirty="0" err="1">
                <a:latin typeface="Arial" panose="020B0604020202020204" pitchFamily="34" charset="0"/>
                <a:cs typeface="Arial" panose="020B0604020202020204" pitchFamily="34" charset="0"/>
              </a:rPr>
              <a:t>ól</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1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B62BE9-88A4-471C-86E7-211DFF010CCA}"/>
              </a:ext>
            </a:extLst>
          </p:cNvPr>
          <p:cNvSpPr txBox="1"/>
          <p:nvPr/>
        </p:nvSpPr>
        <p:spPr>
          <a:xfrm>
            <a:off x="419100" y="563880"/>
            <a:ext cx="11567160" cy="3970318"/>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Bríd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Mhic</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Bhaird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col </a:t>
            </a:r>
            <a:r>
              <a:rPr lang="en-GB" sz="2800" dirty="0" err="1">
                <a:latin typeface="Arial" panose="020B0604020202020204" pitchFamily="34" charset="0"/>
                <a:cs typeface="Arial" panose="020B0604020202020204" pitchFamily="34" charset="0"/>
              </a:rPr>
              <a:t>ceathar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sean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an t-</a:t>
            </a:r>
            <a:r>
              <a:rPr lang="en-GB" sz="2800" dirty="0" err="1">
                <a:latin typeface="Arial" panose="020B0604020202020204" pitchFamily="34" charset="0"/>
                <a:cs typeface="Arial" panose="020B0604020202020204" pitchFamily="34" charset="0"/>
              </a:rPr>
              <a:t>amhrán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cheol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aici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Preab</a:t>
            </a:r>
            <a:r>
              <a:rPr lang="en-GB" sz="2800" dirty="0">
                <a:latin typeface="Arial" panose="020B0604020202020204" pitchFamily="34" charset="0"/>
                <a:cs typeface="Arial" panose="020B0604020202020204" pitchFamily="34" charset="0"/>
              </a:rPr>
              <a:t> San </a:t>
            </a:r>
            <a:r>
              <a:rPr lang="en-GB" sz="2800" dirty="0" err="1">
                <a:latin typeface="Arial" panose="020B0604020202020204" pitchFamily="34" charset="0"/>
                <a:cs typeface="Arial" panose="020B0604020202020204" pitchFamily="34" charset="0"/>
              </a:rPr>
              <a:t>Ól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amhrán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clúiteach</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Riocard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Bairéad</a:t>
            </a:r>
            <a:r>
              <a:rPr lang="en-GB" sz="2800" dirty="0">
                <a:latin typeface="Arial" panose="020B0604020202020204" pitchFamily="34" charset="0"/>
                <a:cs typeface="Arial" panose="020B0604020202020204" pitchFamily="34" charset="0"/>
              </a:rPr>
              <a:t>, an file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suim</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filíochta</a:t>
            </a:r>
            <a:r>
              <a:rPr lang="en-GB" sz="2800" dirty="0">
                <a:latin typeface="Arial" panose="020B0604020202020204" pitchFamily="34" charset="0"/>
                <a:cs typeface="Arial" panose="020B0604020202020204" pitchFamily="34" charset="0"/>
              </a:rPr>
              <a:t>.  </a:t>
            </a:r>
          </a:p>
          <a:p>
            <a:endParaRPr lang="en-GB" sz="2800" dirty="0">
              <a:solidFill>
                <a:srgbClr val="FF0000"/>
              </a:solidFill>
              <a:latin typeface="Arial" panose="020B0604020202020204" pitchFamily="34" charset="0"/>
              <a:cs typeface="Arial" panose="020B0604020202020204" pitchFamily="34" charset="0"/>
            </a:endParaRPr>
          </a:p>
          <a:p>
            <a:r>
              <a:rPr lang="en-GB" sz="2800" dirty="0" err="1">
                <a:solidFill>
                  <a:srgbClr val="FF0000"/>
                </a:solidFill>
                <a:latin typeface="Arial" panose="020B0604020202020204" pitchFamily="34" charset="0"/>
                <a:cs typeface="Arial" panose="020B0604020202020204" pitchFamily="34" charset="0"/>
              </a:rPr>
              <a:t>Bríd</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Mhic</a:t>
            </a:r>
            <a:r>
              <a:rPr lang="en-GB" sz="2800" dirty="0">
                <a:solidFill>
                  <a:srgbClr val="FF0000"/>
                </a:solidFill>
                <a:latin typeface="Arial" panose="020B0604020202020204" pitchFamily="34" charset="0"/>
                <a:cs typeface="Arial" panose="020B0604020202020204" pitchFamily="34" charset="0"/>
              </a:rPr>
              <a:t> A’ </a:t>
            </a:r>
            <a:r>
              <a:rPr lang="en-GB" sz="2800" dirty="0" err="1">
                <a:solidFill>
                  <a:srgbClr val="FF0000"/>
                </a:solidFill>
                <a:latin typeface="Arial" panose="020B0604020202020204" pitchFamily="34" charset="0"/>
                <a:cs typeface="Arial" panose="020B0604020202020204" pitchFamily="34" charset="0"/>
              </a:rPr>
              <a:t>Bhaird</a:t>
            </a:r>
            <a:r>
              <a:rPr lang="en-GB" sz="2800" dirty="0">
                <a:solidFill>
                  <a:srgbClr val="FF0000"/>
                </a:solidFill>
                <a:latin typeface="Arial" panose="020B0604020202020204" pitchFamily="34" charset="0"/>
                <a:cs typeface="Arial" panose="020B0604020202020204" pitchFamily="34" charset="0"/>
              </a:rPr>
              <a:t> there whose grandfather was a cousin of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singing </a:t>
            </a:r>
            <a:r>
              <a:rPr lang="en-GB" sz="2800" dirty="0" err="1">
                <a:solidFill>
                  <a:srgbClr val="FF0000"/>
                </a:solidFill>
                <a:latin typeface="Arial" panose="020B0604020202020204" pitchFamily="34" charset="0"/>
                <a:cs typeface="Arial" panose="020B0604020202020204" pitchFamily="34" charset="0"/>
              </a:rPr>
              <a:t>Preab</a:t>
            </a:r>
            <a:r>
              <a:rPr lang="en-GB" sz="2800" dirty="0">
                <a:solidFill>
                  <a:srgbClr val="FF0000"/>
                </a:solidFill>
                <a:latin typeface="Arial" panose="020B0604020202020204" pitchFamily="34" charset="0"/>
                <a:cs typeface="Arial" panose="020B0604020202020204" pitchFamily="34" charset="0"/>
              </a:rPr>
              <a:t> San </a:t>
            </a:r>
            <a:r>
              <a:rPr lang="en-GB" sz="2800" dirty="0" err="1">
                <a:solidFill>
                  <a:srgbClr val="FF0000"/>
                </a:solidFill>
                <a:latin typeface="Arial" panose="020B0604020202020204" pitchFamily="34" charset="0"/>
                <a:cs typeface="Arial" panose="020B0604020202020204" pitchFamily="34" charset="0"/>
              </a:rPr>
              <a:t>Ól</a:t>
            </a:r>
            <a:r>
              <a:rPr lang="en-GB" sz="2800" dirty="0">
                <a:solidFill>
                  <a:srgbClr val="FF0000"/>
                </a:solidFill>
                <a:latin typeface="Arial" panose="020B0604020202020204" pitchFamily="34" charset="0"/>
                <a:cs typeface="Arial" panose="020B0604020202020204" pitchFamily="34" charset="0"/>
              </a:rPr>
              <a:t>, a famous song of </a:t>
            </a:r>
            <a:r>
              <a:rPr lang="en-GB" sz="2800" dirty="0" err="1">
                <a:solidFill>
                  <a:srgbClr val="FF0000"/>
                </a:solidFill>
                <a:latin typeface="Arial" panose="020B0604020202020204" pitchFamily="34" charset="0"/>
                <a:cs typeface="Arial" panose="020B0604020202020204" pitchFamily="34" charset="0"/>
              </a:rPr>
              <a:t>Riocard</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Bairéad’s</a:t>
            </a:r>
            <a:r>
              <a:rPr lang="en-GB" sz="2800" dirty="0">
                <a:solidFill>
                  <a:srgbClr val="FF0000"/>
                </a:solidFill>
                <a:latin typeface="Arial" panose="020B0604020202020204" pitchFamily="34" charset="0"/>
                <a:cs typeface="Arial" panose="020B0604020202020204" pitchFamily="34" charset="0"/>
              </a:rPr>
              <a:t>, whose poetry Martin was very interested in.  </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91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13551-C05F-4D47-B3F5-8E0F2F42A4C1}"/>
              </a:ext>
            </a:extLst>
          </p:cNvPr>
          <p:cNvSpPr/>
          <p:nvPr/>
        </p:nvSpPr>
        <p:spPr>
          <a:xfrm>
            <a:off x="548640" y="465296"/>
            <a:ext cx="11277600" cy="4832092"/>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I </a:t>
            </a:r>
            <a:r>
              <a:rPr lang="en-GB" sz="2800" dirty="0" err="1">
                <a:latin typeface="Arial" panose="020B0604020202020204" pitchFamily="34" charset="0"/>
                <a:cs typeface="Arial" panose="020B0604020202020204" pitchFamily="34" charset="0"/>
              </a:rPr>
              <a:t>ndiaidh</a:t>
            </a:r>
            <a:r>
              <a:rPr lang="en-GB" sz="2800" dirty="0">
                <a:latin typeface="Arial" panose="020B0604020202020204" pitchFamily="34" charset="0"/>
                <a:cs typeface="Arial" panose="020B0604020202020204" pitchFamily="34" charset="0"/>
              </a:rPr>
              <a:t> do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scoláireacht</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fháil</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dtrátha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bliana</a:t>
            </a:r>
            <a:r>
              <a:rPr lang="en-GB" sz="2800" dirty="0">
                <a:latin typeface="Arial" panose="020B0604020202020204" pitchFamily="34" charset="0"/>
                <a:cs typeface="Arial" panose="020B0604020202020204" pitchFamily="34" charset="0"/>
              </a:rPr>
              <a:t> 1895, </a:t>
            </a:r>
            <a:r>
              <a:rPr lang="en-GB" sz="2800" dirty="0" err="1">
                <a:latin typeface="Arial" panose="020B0604020202020204" pitchFamily="34" charset="0"/>
                <a:cs typeface="Arial" panose="020B0604020202020204" pitchFamily="34" charset="0"/>
              </a:rPr>
              <a:t>d’fhreastal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Scoil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Naithí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mBealach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Doirín</a:t>
            </a:r>
            <a:r>
              <a:rPr lang="en-GB" sz="2800" dirty="0">
                <a:latin typeface="Arial" panose="020B0604020202020204" pitchFamily="34" charset="0"/>
                <a:cs typeface="Arial" panose="020B0604020202020204" pitchFamily="34" charset="0"/>
              </a:rPr>
              <a:t>, Co Ros </a:t>
            </a:r>
            <a:r>
              <a:rPr lang="en-GB" sz="2800" dirty="0" err="1">
                <a:latin typeface="Arial" panose="020B0604020202020204" pitchFamily="34" charset="0"/>
                <a:cs typeface="Arial" panose="020B0604020202020204" pitchFamily="34" charset="0"/>
              </a:rPr>
              <a:t>Comáin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ceithre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bliana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sula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ndeachaidh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chuig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Coláiste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Oiliúna</a:t>
            </a:r>
            <a:r>
              <a:rPr lang="en-GB" sz="2800" dirty="0">
                <a:latin typeface="Arial" panose="020B0604020202020204" pitchFamily="34" charset="0"/>
                <a:cs typeface="Arial" panose="020B0604020202020204" pitchFamily="34" charset="0"/>
              </a:rPr>
              <a:t> do </a:t>
            </a:r>
            <a:r>
              <a:rPr lang="en-GB" sz="2800" dirty="0" err="1">
                <a:latin typeface="Arial" panose="020B0604020202020204" pitchFamily="34" charset="0"/>
                <a:cs typeface="Arial" panose="020B0604020202020204" pitchFamily="34" charset="0"/>
              </a:rPr>
              <a:t>mhúinteoirí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dTuar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Mhic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Éadaí</a:t>
            </a:r>
            <a:r>
              <a:rPr lang="en-GB" sz="2800" dirty="0">
                <a:latin typeface="Arial" panose="020B0604020202020204" pitchFamily="34" charset="0"/>
                <a:cs typeface="Arial" panose="020B0604020202020204" pitchFamily="34" charset="0"/>
              </a:rPr>
              <a:t>, Co </a:t>
            </a:r>
            <a:r>
              <a:rPr lang="en-GB" sz="2800" dirty="0" err="1">
                <a:latin typeface="Arial" panose="020B0604020202020204" pitchFamily="34" charset="0"/>
                <a:cs typeface="Arial" panose="020B0604020202020204" pitchFamily="34" charset="0"/>
              </a:rPr>
              <a:t>Mhaigh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After Martin got a scholarship from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around 1895, he attended St </a:t>
            </a:r>
            <a:r>
              <a:rPr lang="en-GB" sz="2800" dirty="0" err="1">
                <a:solidFill>
                  <a:srgbClr val="FF0000"/>
                </a:solidFill>
                <a:latin typeface="Arial" panose="020B0604020202020204" pitchFamily="34" charset="0"/>
                <a:cs typeface="Arial" panose="020B0604020202020204" pitchFamily="34" charset="0"/>
              </a:rPr>
              <a:t>Nathy’s</a:t>
            </a:r>
            <a:r>
              <a:rPr lang="en-GB" sz="2800" dirty="0">
                <a:solidFill>
                  <a:srgbClr val="FF0000"/>
                </a:solidFill>
                <a:latin typeface="Arial" panose="020B0604020202020204" pitchFamily="34" charset="0"/>
                <a:cs typeface="Arial" panose="020B0604020202020204" pitchFamily="34" charset="0"/>
              </a:rPr>
              <a:t> College in </a:t>
            </a:r>
            <a:r>
              <a:rPr lang="en-GB" sz="2800" dirty="0" err="1">
                <a:solidFill>
                  <a:srgbClr val="FF0000"/>
                </a:solidFill>
                <a:latin typeface="Arial" panose="020B0604020202020204" pitchFamily="34" charset="0"/>
                <a:cs typeface="Arial" panose="020B0604020202020204" pitchFamily="34" charset="0"/>
              </a:rPr>
              <a:t>Ballaghadereen</a:t>
            </a:r>
            <a:r>
              <a:rPr lang="en-GB" sz="2800" dirty="0">
                <a:solidFill>
                  <a:srgbClr val="FF0000"/>
                </a:solidFill>
                <a:latin typeface="Arial" panose="020B0604020202020204" pitchFamily="34" charset="0"/>
                <a:cs typeface="Arial" panose="020B0604020202020204" pitchFamily="34" charset="0"/>
              </a:rPr>
              <a:t>, Co Roscommon for four years before he went to a teaching college in </a:t>
            </a:r>
            <a:r>
              <a:rPr lang="en-GB" sz="2800" dirty="0" err="1">
                <a:solidFill>
                  <a:srgbClr val="FF0000"/>
                </a:solidFill>
                <a:latin typeface="Arial" panose="020B0604020202020204" pitchFamily="34" charset="0"/>
                <a:cs typeface="Arial" panose="020B0604020202020204" pitchFamily="34" charset="0"/>
              </a:rPr>
              <a:t>Tourmakeady</a:t>
            </a:r>
            <a:r>
              <a:rPr lang="en-GB" sz="2800" dirty="0">
                <a:solidFill>
                  <a:srgbClr val="FF0000"/>
                </a:solidFill>
                <a:latin typeface="Arial" panose="020B0604020202020204" pitchFamily="34" charset="0"/>
                <a:cs typeface="Arial" panose="020B0604020202020204" pitchFamily="34" charset="0"/>
              </a:rPr>
              <a:t> in Co Mayo.</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086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E0945-95EF-40F1-87F6-323C88356CEA}"/>
              </a:ext>
            </a:extLst>
          </p:cNvPr>
          <p:cNvSpPr txBox="1"/>
          <p:nvPr/>
        </p:nvSpPr>
        <p:spPr>
          <a:xfrm>
            <a:off x="510540" y="487680"/>
            <a:ext cx="11170920" cy="4401205"/>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Tairiscíodh</a:t>
            </a:r>
            <a:r>
              <a:rPr lang="en-GB" sz="2800" dirty="0">
                <a:latin typeface="Arial" panose="020B0604020202020204" pitchFamily="34" charset="0"/>
                <a:cs typeface="Arial" panose="020B0604020202020204" pitchFamily="34" charset="0"/>
              </a:rPr>
              <a:t> post </a:t>
            </a:r>
            <a:r>
              <a:rPr lang="en-GB" sz="2800" dirty="0" err="1">
                <a:latin typeface="Arial" panose="020B0604020202020204" pitchFamily="34" charset="0"/>
                <a:cs typeface="Arial" panose="020B0604020202020204" pitchFamily="34" charset="0"/>
              </a:rPr>
              <a:t>dó</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thimire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taistil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gContae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Thír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Eoghain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1904.  Rinne an </a:t>
            </a:r>
            <a:r>
              <a:rPr lang="en-GB" sz="2800" dirty="0" err="1">
                <a:latin typeface="Arial" panose="020B0604020202020204" pitchFamily="34" charset="0"/>
                <a:cs typeface="Arial" panose="020B0604020202020204" pitchFamily="34" charset="0"/>
              </a:rPr>
              <a:t>Claidheamh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Solais</a:t>
            </a:r>
            <a:r>
              <a:rPr lang="en-GB" sz="2800" dirty="0">
                <a:latin typeface="Arial" panose="020B0604020202020204" pitchFamily="34" charset="0"/>
                <a:cs typeface="Arial" panose="020B0604020202020204" pitchFamily="34" charset="0"/>
              </a:rPr>
              <a:t>, iris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trácht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cheapachán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Lúnasa</a:t>
            </a:r>
            <a:r>
              <a:rPr lang="en-GB" sz="2800" dirty="0">
                <a:latin typeface="Arial" panose="020B0604020202020204" pitchFamily="34" charset="0"/>
                <a:cs typeface="Arial" panose="020B0604020202020204" pitchFamily="34" charset="0"/>
              </a:rPr>
              <a:t> 1904.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He was offered a job as a travelling teacher with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in Dromore, Co Tyrone in the year 1904.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Gaeilge’s</a:t>
            </a:r>
            <a:r>
              <a:rPr lang="en-GB" sz="2800" dirty="0">
                <a:solidFill>
                  <a:srgbClr val="FF0000"/>
                </a:solidFill>
                <a:latin typeface="Arial" panose="020B0604020202020204" pitchFamily="34" charset="0"/>
                <a:cs typeface="Arial" panose="020B0604020202020204" pitchFamily="34" charset="0"/>
              </a:rPr>
              <a:t> newspaper from that time, An </a:t>
            </a:r>
            <a:r>
              <a:rPr lang="en-GB" sz="2800" dirty="0" err="1">
                <a:solidFill>
                  <a:srgbClr val="FF0000"/>
                </a:solidFill>
                <a:latin typeface="Arial" panose="020B0604020202020204" pitchFamily="34" charset="0"/>
                <a:cs typeface="Arial" panose="020B0604020202020204" pitchFamily="34" charset="0"/>
              </a:rPr>
              <a:t>Claidheamh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Solais</a:t>
            </a:r>
            <a:r>
              <a:rPr lang="en-GB" sz="2800" dirty="0">
                <a:solidFill>
                  <a:srgbClr val="FF0000"/>
                </a:solidFill>
                <a:latin typeface="Arial" panose="020B0604020202020204" pitchFamily="34" charset="0"/>
                <a:cs typeface="Arial" panose="020B0604020202020204" pitchFamily="34" charset="0"/>
              </a:rPr>
              <a:t>, reported Martin’s appointment in its August edition of 1904.</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871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09C3CA-8684-4C73-A970-B3D5A4774C9D}"/>
              </a:ext>
            </a:extLst>
          </p:cNvPr>
          <p:cNvSpPr/>
          <p:nvPr/>
        </p:nvSpPr>
        <p:spPr>
          <a:xfrm>
            <a:off x="457200" y="389096"/>
            <a:ext cx="11399520" cy="4832092"/>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Tá</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staraí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áitiúil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gCeantar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hÓmaí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Seosamh</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cinnte</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gurb</a:t>
            </a:r>
            <a:r>
              <a:rPr lang="en-GB" sz="2800" dirty="0">
                <a:latin typeface="Arial" panose="020B0604020202020204" pitchFamily="34" charset="0"/>
                <a:cs typeface="Arial" panose="020B0604020202020204" pitchFamily="34" charset="0"/>
              </a:rPr>
              <a:t> é an </a:t>
            </a:r>
            <a:r>
              <a:rPr lang="en-GB" sz="2800" dirty="0" err="1">
                <a:latin typeface="Arial" panose="020B0604020202020204" pitchFamily="34" charset="0"/>
                <a:cs typeface="Arial" panose="020B0604020202020204" pitchFamily="34" charset="0"/>
              </a:rPr>
              <a:t>sagart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cúnta</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tAthair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Maitiú</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feidhmiú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bparóiste</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Droma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Mhóir</a:t>
            </a:r>
            <a:r>
              <a:rPr lang="en-GB" sz="2800" dirty="0">
                <a:latin typeface="Arial" panose="020B0604020202020204" pitchFamily="34" charset="0"/>
                <a:cs typeface="Arial" panose="020B0604020202020204" pitchFamily="34" charset="0"/>
              </a:rPr>
              <a:t> ag an am a </a:t>
            </a:r>
            <a:r>
              <a:rPr lang="en-GB" sz="2800" dirty="0" err="1">
                <a:latin typeface="Arial" panose="020B0604020202020204" pitchFamily="34" charset="0"/>
                <a:cs typeface="Arial" panose="020B0604020202020204" pitchFamily="34" charset="0"/>
              </a:rPr>
              <a:t>mheall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beirt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mhúinteoirí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óga</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Iarthar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Thír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Eoghain</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thimirí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taistil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dhuine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acu</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Local Omagh historian Joseph Martin is certain that it was Fr Matthew Maguire who was working in Dromore parish at that time who managed to bring two young teachers to West Tyrone as travelling teachers, one of them being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995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FA560-5336-40F8-9B46-E8715A651C76}"/>
              </a:ext>
            </a:extLst>
          </p:cNvPr>
          <p:cNvSpPr/>
          <p:nvPr/>
        </p:nvSpPr>
        <p:spPr>
          <a:xfrm>
            <a:off x="441959" y="396359"/>
            <a:ext cx="11308081" cy="5262979"/>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D’obair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gcónaí</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dian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son a’ </a:t>
            </a:r>
            <a:r>
              <a:rPr lang="en-GB" sz="2800" dirty="0" err="1">
                <a:latin typeface="Arial" panose="020B0604020202020204" pitchFamily="34" charset="0"/>
                <a:cs typeface="Arial" panose="020B0604020202020204" pitchFamily="34" charset="0"/>
              </a:rPr>
              <a:t>teanga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shagart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cúnta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mheall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beirt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chainteoir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dúchais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chuig</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pharóiste</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mhúinteoirí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thimirí</a:t>
            </a:r>
            <a:r>
              <a:rPr lang="en-GB" sz="2800" dirty="0">
                <a:latin typeface="Arial" panose="020B0604020202020204" pitchFamily="34" charset="0"/>
                <a:cs typeface="Arial" panose="020B0604020202020204" pitchFamily="34" charset="0"/>
              </a:rPr>
              <a:t> den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chéad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ba</a:t>
            </a:r>
            <a:r>
              <a:rPr lang="en-GB" sz="2800" dirty="0">
                <a:latin typeface="Arial" panose="020B0604020202020204" pitchFamily="34" charset="0"/>
                <a:cs typeface="Arial" panose="020B0604020202020204" pitchFamily="34" charset="0"/>
              </a:rPr>
              <a:t> é sin </a:t>
            </a:r>
            <a:r>
              <a:rPr lang="en-GB" sz="2800" dirty="0" err="1">
                <a:latin typeface="Arial" panose="020B0604020202020204" pitchFamily="34" charset="0"/>
                <a:cs typeface="Arial" panose="020B0604020202020204" pitchFamily="34" charset="0"/>
              </a:rPr>
              <a:t>Seán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Seosamh</a:t>
            </a:r>
            <a:r>
              <a:rPr lang="en-GB" sz="2800" dirty="0">
                <a:latin typeface="Arial" panose="020B0604020202020204" pitchFamily="34" charset="0"/>
                <a:cs typeface="Arial" panose="020B0604020202020204" pitchFamily="34" charset="0"/>
              </a:rPr>
              <a:t> Breathnach as Co </a:t>
            </a:r>
            <a:r>
              <a:rPr lang="en-GB" sz="2800" dirty="0" err="1">
                <a:latin typeface="Arial" panose="020B0604020202020204" pitchFamily="34" charset="0"/>
                <a:cs typeface="Arial" panose="020B0604020202020204" pitchFamily="34" charset="0"/>
              </a:rPr>
              <a:t>Corcaigh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ansin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dara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as Co </a:t>
            </a:r>
            <a:r>
              <a:rPr lang="en-GB" sz="2800" dirty="0" err="1">
                <a:latin typeface="Arial" panose="020B0604020202020204" pitchFamily="34" charset="0"/>
                <a:cs typeface="Arial" panose="020B0604020202020204" pitchFamily="34" charset="0"/>
              </a:rPr>
              <a:t>Mhaigh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He always worked hard for the language and when he was a curate in Dromore he enticed two native speakers to the parish as teachers and organisers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Gaeilge’s</a:t>
            </a:r>
            <a:r>
              <a:rPr lang="en-GB" sz="2800" dirty="0">
                <a:solidFill>
                  <a:srgbClr val="FF0000"/>
                </a:solidFill>
                <a:latin typeface="Arial" panose="020B0604020202020204" pitchFamily="34" charset="0"/>
                <a:cs typeface="Arial" panose="020B0604020202020204" pitchFamily="34" charset="0"/>
              </a:rPr>
              <a:t>.  The first of these was </a:t>
            </a:r>
            <a:r>
              <a:rPr lang="en-GB" sz="2800" dirty="0" err="1">
                <a:solidFill>
                  <a:srgbClr val="FF0000"/>
                </a:solidFill>
                <a:latin typeface="Arial" panose="020B0604020202020204" pitchFamily="34" charset="0"/>
                <a:cs typeface="Arial" panose="020B0604020202020204" pitchFamily="34" charset="0"/>
              </a:rPr>
              <a:t>Seán</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Seosamh</a:t>
            </a:r>
            <a:r>
              <a:rPr lang="en-GB" sz="2800" dirty="0">
                <a:solidFill>
                  <a:srgbClr val="FF0000"/>
                </a:solidFill>
                <a:latin typeface="Arial" panose="020B0604020202020204" pitchFamily="34" charset="0"/>
                <a:cs typeface="Arial" panose="020B0604020202020204" pitchFamily="34" charset="0"/>
              </a:rPr>
              <a:t> Breathnach from Cork and the second person was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from Co Mayo.</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104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3D88B1-3907-4CF7-9D58-AD894F9F4872}"/>
              </a:ext>
            </a:extLst>
          </p:cNvPr>
          <p:cNvSpPr txBox="1"/>
          <p:nvPr/>
        </p:nvSpPr>
        <p:spPr>
          <a:xfrm>
            <a:off x="350520" y="320040"/>
            <a:ext cx="11414760" cy="6555641"/>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Ach </a:t>
            </a:r>
            <a:r>
              <a:rPr lang="en-GB" sz="2800" dirty="0" err="1">
                <a:latin typeface="Arial" panose="020B0604020202020204" pitchFamily="34" charset="0"/>
                <a:cs typeface="Arial" panose="020B0604020202020204" pitchFamily="34" charset="0"/>
              </a:rPr>
              <a:t>níl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amhras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bith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eisean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amháin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tharraing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iad</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dócha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dóigh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céanna</a:t>
            </a:r>
            <a:r>
              <a:rPr lang="en-GB" sz="2800" dirty="0">
                <a:latin typeface="Arial" panose="020B0604020202020204" pitchFamily="34" charset="0"/>
                <a:cs typeface="Arial" panose="020B0604020202020204" pitchFamily="34" charset="0"/>
              </a:rPr>
              <a:t> is a </a:t>
            </a:r>
            <a:r>
              <a:rPr lang="en-GB" sz="2800" dirty="0" err="1">
                <a:latin typeface="Arial" panose="020B0604020202020204" pitchFamily="34" charset="0"/>
                <a:cs typeface="Arial" panose="020B0604020202020204" pitchFamily="34" charset="0"/>
              </a:rPr>
              <a:t>mheall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Séamus</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Grianna</a:t>
            </a:r>
            <a:r>
              <a:rPr lang="en-GB" sz="2800" dirty="0">
                <a:latin typeface="Arial" panose="020B0604020202020204" pitchFamily="34" charset="0"/>
                <a:cs typeface="Arial" panose="020B0604020202020204" pitchFamily="34" charset="0"/>
              </a:rPr>
              <a:t> an t-</a:t>
            </a:r>
            <a:r>
              <a:rPr lang="en-GB" sz="2800" dirty="0" err="1">
                <a:latin typeface="Arial" panose="020B0604020202020204" pitchFamily="34" charset="0"/>
                <a:cs typeface="Arial" panose="020B0604020202020204" pitchFamily="34" charset="0"/>
              </a:rPr>
              <a:t>údar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chuig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moille</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scríobh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leabhar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Corrach</a:t>
            </a:r>
            <a:r>
              <a:rPr lang="en-GB" sz="2800" dirty="0">
                <a:latin typeface="Arial" panose="020B0604020202020204" pitchFamily="34" charset="0"/>
                <a:cs typeface="Arial" panose="020B0604020202020204" pitchFamily="34" charset="0"/>
              </a:rPr>
              <a:t>, “Thug </a:t>
            </a:r>
            <a:r>
              <a:rPr lang="en-GB" sz="2800" dirty="0" err="1">
                <a:latin typeface="Arial" panose="020B0604020202020204" pitchFamily="34" charset="0"/>
                <a:cs typeface="Arial" panose="020B0604020202020204" pitchFamily="34" charset="0"/>
              </a:rPr>
              <a:t>mé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arsa</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tAthair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cionn</a:t>
            </a:r>
            <a:r>
              <a:rPr lang="en-GB" sz="2800" dirty="0">
                <a:latin typeface="Arial" panose="020B0604020202020204" pitchFamily="34" charset="0"/>
                <a:cs typeface="Arial" panose="020B0604020202020204" pitchFamily="34" charset="0"/>
              </a:rPr>
              <a:t> is go </a:t>
            </a:r>
            <a:r>
              <a:rPr lang="en-GB" sz="2800" dirty="0" err="1">
                <a:latin typeface="Arial" panose="020B0604020202020204" pitchFamily="34" charset="0"/>
                <a:cs typeface="Arial" panose="020B0604020202020204" pitchFamily="34" charset="0"/>
              </a:rPr>
              <a:t>bhfuil</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Ghaeilge</a:t>
            </a:r>
            <a:r>
              <a:rPr lang="en-GB" sz="2800" dirty="0">
                <a:latin typeface="Arial" panose="020B0604020202020204" pitchFamily="34" charset="0"/>
                <a:cs typeface="Arial" panose="020B0604020202020204" pitchFamily="34" charset="0"/>
              </a:rPr>
              <a:t> mar is </a:t>
            </a:r>
            <a:r>
              <a:rPr lang="en-GB" sz="2800" dirty="0" err="1">
                <a:latin typeface="Arial" panose="020B0604020202020204" pitchFamily="34" charset="0"/>
                <a:cs typeface="Arial" panose="020B0604020202020204" pitchFamily="34" charset="0"/>
              </a:rPr>
              <a:t>ceart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agat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bhfaigheann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fada</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leor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aon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mhúinteoir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pharóiste</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múinteoirí</a:t>
            </a:r>
            <a:r>
              <a:rPr lang="en-GB" sz="2800" dirty="0">
                <a:latin typeface="Arial" panose="020B0604020202020204" pitchFamily="34" charset="0"/>
                <a:cs typeface="Arial" panose="020B0604020202020204" pitchFamily="34" charset="0"/>
              </a:rPr>
              <a:t> as an </a:t>
            </a:r>
            <a:r>
              <a:rPr lang="en-GB" sz="2800" dirty="0" err="1">
                <a:latin typeface="Arial" panose="020B0604020202020204" pitchFamily="34" charset="0"/>
                <a:cs typeface="Arial" panose="020B0604020202020204" pitchFamily="34" charset="0"/>
              </a:rPr>
              <a:t>Ghaeltacht</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But there’s no doubt that he was the man who brought them to Dromore.  I suppose in the same way that he brought </a:t>
            </a:r>
            <a:r>
              <a:rPr lang="en-GB" sz="2800" dirty="0" err="1">
                <a:solidFill>
                  <a:srgbClr val="FF0000"/>
                </a:solidFill>
                <a:latin typeface="Arial" panose="020B0604020202020204" pitchFamily="34" charset="0"/>
                <a:cs typeface="Arial" panose="020B0604020202020204" pitchFamily="34" charset="0"/>
              </a:rPr>
              <a:t>Séamus</a:t>
            </a:r>
            <a:r>
              <a:rPr lang="en-GB" sz="2800" dirty="0">
                <a:solidFill>
                  <a:srgbClr val="FF0000"/>
                </a:solidFill>
                <a:latin typeface="Arial" panose="020B0604020202020204" pitchFamily="34" charset="0"/>
                <a:cs typeface="Arial" panose="020B0604020202020204" pitchFamily="34" charset="0"/>
              </a:rPr>
              <a:t> Ó </a:t>
            </a:r>
            <a:r>
              <a:rPr lang="en-GB" sz="2800" dirty="0" err="1">
                <a:solidFill>
                  <a:srgbClr val="FF0000"/>
                </a:solidFill>
                <a:latin typeface="Arial" panose="020B0604020202020204" pitchFamily="34" charset="0"/>
                <a:cs typeface="Arial" panose="020B0604020202020204" pitchFamily="34" charset="0"/>
              </a:rPr>
              <a:t>Grianna</a:t>
            </a:r>
            <a:r>
              <a:rPr lang="en-GB" sz="2800" dirty="0">
                <a:solidFill>
                  <a:srgbClr val="FF0000"/>
                </a:solidFill>
                <a:latin typeface="Arial" panose="020B0604020202020204" pitchFamily="34" charset="0"/>
                <a:cs typeface="Arial" panose="020B0604020202020204" pitchFamily="34" charset="0"/>
              </a:rPr>
              <a:t> the author </a:t>
            </a:r>
            <a:r>
              <a:rPr lang="en-GB" sz="2800" dirty="0" err="1">
                <a:solidFill>
                  <a:srgbClr val="FF0000"/>
                </a:solidFill>
                <a:latin typeface="Arial" panose="020B0604020202020204" pitchFamily="34" charset="0"/>
                <a:cs typeface="Arial" panose="020B0604020202020204" pitchFamily="34" charset="0"/>
              </a:rPr>
              <a:t>Máire</a:t>
            </a:r>
            <a:r>
              <a:rPr lang="en-GB" sz="2800" dirty="0">
                <a:solidFill>
                  <a:srgbClr val="FF0000"/>
                </a:solidFill>
                <a:latin typeface="Arial" panose="020B0604020202020204" pitchFamily="34" charset="0"/>
                <a:cs typeface="Arial" panose="020B0604020202020204" pitchFamily="34" charset="0"/>
              </a:rPr>
              <a:t> to </a:t>
            </a:r>
            <a:r>
              <a:rPr lang="en-GB" sz="2800" dirty="0" err="1">
                <a:solidFill>
                  <a:srgbClr val="FF0000"/>
                </a:solidFill>
                <a:latin typeface="Arial" panose="020B0604020202020204" pitchFamily="34" charset="0"/>
                <a:cs typeface="Arial" panose="020B0604020202020204" pitchFamily="34" charset="0"/>
              </a:rPr>
              <a:t>Killskeery</a:t>
            </a:r>
            <a:r>
              <a:rPr lang="en-GB" sz="2800" dirty="0">
                <a:solidFill>
                  <a:srgbClr val="FF0000"/>
                </a:solidFill>
                <a:latin typeface="Arial" panose="020B0604020202020204" pitchFamily="34" charset="0"/>
                <a:cs typeface="Arial" panose="020B0604020202020204" pitchFamily="34" charset="0"/>
              </a:rPr>
              <a:t> later on.  As </a:t>
            </a:r>
            <a:r>
              <a:rPr lang="en-GB" sz="2800" dirty="0" err="1">
                <a:solidFill>
                  <a:srgbClr val="FF0000"/>
                </a:solidFill>
                <a:latin typeface="Arial" panose="020B0604020202020204" pitchFamily="34" charset="0"/>
                <a:cs typeface="Arial" panose="020B0604020202020204" pitchFamily="34" charset="0"/>
              </a:rPr>
              <a:t>Máire</a:t>
            </a:r>
            <a:r>
              <a:rPr lang="en-GB" sz="2800" dirty="0">
                <a:solidFill>
                  <a:srgbClr val="FF0000"/>
                </a:solidFill>
                <a:latin typeface="Arial" panose="020B0604020202020204" pitchFamily="34" charset="0"/>
                <a:cs typeface="Arial" panose="020B0604020202020204" pitchFamily="34" charset="0"/>
              </a:rPr>
              <a:t> wrote in his book </a:t>
            </a:r>
            <a:r>
              <a:rPr lang="en-GB" sz="2800" dirty="0" err="1">
                <a:solidFill>
                  <a:srgbClr val="FF0000"/>
                </a:solidFill>
                <a:latin typeface="Arial" panose="020B0604020202020204" pitchFamily="34" charset="0"/>
                <a:cs typeface="Arial" panose="020B0604020202020204" pitchFamily="34" charset="0"/>
              </a:rPr>
              <a:t>Saol</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Corrach</a:t>
            </a:r>
            <a:r>
              <a:rPr lang="en-GB" sz="2800" dirty="0">
                <a:solidFill>
                  <a:srgbClr val="FF0000"/>
                </a:solidFill>
                <a:latin typeface="Arial" panose="020B0604020202020204" pitchFamily="34" charset="0"/>
                <a:cs typeface="Arial" panose="020B0604020202020204" pitchFamily="34" charset="0"/>
              </a:rPr>
              <a:t>, “I brought you here,” Fr Matt said “because you speak Irish properly.  If I lived long enough I would have no other teachers in my parish other than native Irish speakers.”</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202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D4D2C5-0723-4534-AFF5-965B1983BAC2}"/>
              </a:ext>
            </a:extLst>
          </p:cNvPr>
          <p:cNvSpPr txBox="1"/>
          <p:nvPr/>
        </p:nvSpPr>
        <p:spPr>
          <a:xfrm>
            <a:off x="381000" y="320040"/>
            <a:ext cx="11506200" cy="6124754"/>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An t-am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insíonn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Seosamh</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dúinn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cérbh</a:t>
            </a:r>
            <a:r>
              <a:rPr lang="en-GB" sz="2800" dirty="0">
                <a:latin typeface="Arial" panose="020B0604020202020204" pitchFamily="34" charset="0"/>
                <a:cs typeface="Arial" panose="020B0604020202020204" pitchFamily="34" charset="0"/>
              </a:rPr>
              <a:t> é </a:t>
            </a:r>
            <a:r>
              <a:rPr lang="en-GB" sz="2800" dirty="0" err="1">
                <a:latin typeface="Arial" panose="020B0604020202020204" pitchFamily="34" charset="0"/>
                <a:cs typeface="Arial" panose="020B0604020202020204" pitchFamily="34" charset="0"/>
              </a:rPr>
              <a:t>Mait</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ról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lárnach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scéal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tAthair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measc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ndaoine</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tábhachtaí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suntasaí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stair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dTír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Eoghain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gCúige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Uladh</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tús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fichiú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céad</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  </a:t>
            </a:r>
          </a:p>
          <a:p>
            <a:r>
              <a:rPr lang="en-GB" sz="2800" dirty="0">
                <a:solidFill>
                  <a:srgbClr val="FF0000"/>
                </a:solidFill>
                <a:latin typeface="Arial" panose="020B0604020202020204" pitchFamily="34" charset="0"/>
                <a:cs typeface="Arial" panose="020B0604020202020204" pitchFamily="34" charset="0"/>
              </a:rPr>
              <a:t>This time Joseph Martin tells us who Matt Maguire was and the central role that he had in this story.</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Fr Matt Maguire was among the most important and most remarkable people in the life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in Tyrone and in Ulster at the start of the 20</a:t>
            </a:r>
            <a:r>
              <a:rPr lang="en-GB" sz="2800" baseline="30000" dirty="0">
                <a:solidFill>
                  <a:srgbClr val="FF0000"/>
                </a:solidFill>
                <a:latin typeface="Arial" panose="020B0604020202020204" pitchFamily="34" charset="0"/>
                <a:cs typeface="Arial" panose="020B0604020202020204" pitchFamily="34" charset="0"/>
              </a:rPr>
              <a:t>th</a:t>
            </a:r>
            <a:r>
              <a:rPr lang="en-GB" sz="2800" dirty="0">
                <a:solidFill>
                  <a:srgbClr val="FF0000"/>
                </a:solidFill>
                <a:latin typeface="Arial" panose="020B0604020202020204" pitchFamily="34" charset="0"/>
                <a:cs typeface="Arial" panose="020B0604020202020204" pitchFamily="34" charset="0"/>
              </a:rPr>
              <a:t> Century.  </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980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42F72-ABB4-41D6-B1E9-4E6EC8661D31}"/>
              </a:ext>
            </a:extLst>
          </p:cNvPr>
          <p:cNvSpPr txBox="1"/>
          <p:nvPr/>
        </p:nvSpPr>
        <p:spPr>
          <a:xfrm>
            <a:off x="373380" y="228123"/>
            <a:ext cx="11445240" cy="6401753"/>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Rugadh</a:t>
            </a:r>
            <a:r>
              <a:rPr lang="en-GB" sz="2800" dirty="0">
                <a:latin typeface="Arial" panose="020B0604020202020204" pitchFamily="34" charset="0"/>
                <a:cs typeface="Arial" panose="020B0604020202020204" pitchFamily="34" charset="0"/>
              </a:rPr>
              <a:t> é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1860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gContae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Fhear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Manach</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aice</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Lios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Sceithe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Ornaíodh</a:t>
            </a:r>
            <a:r>
              <a:rPr lang="en-GB" sz="2800" dirty="0">
                <a:latin typeface="Arial" panose="020B0604020202020204" pitchFamily="34" charset="0"/>
                <a:cs typeface="Arial" panose="020B0604020202020204" pitchFamily="34" charset="0"/>
              </a:rPr>
              <a:t> é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gColáiste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Phádraig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d’obair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shagart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cúnta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bliana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déag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bparóistí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gContae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Mhuineacháin</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chaith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shaothair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dTír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Eoghain</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mbliana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ó 1898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1906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dhiaidh</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chuaigh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shagart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paróiste</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Leac</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fuair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bás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1927.</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He was born in 1860 in County Fermanagh beside </a:t>
            </a:r>
            <a:r>
              <a:rPr lang="en-GB" sz="2800" dirty="0" err="1">
                <a:solidFill>
                  <a:srgbClr val="FF0000"/>
                </a:solidFill>
                <a:latin typeface="Arial" panose="020B0604020202020204" pitchFamily="34" charset="0"/>
                <a:cs typeface="Arial" panose="020B0604020202020204" pitchFamily="34" charset="0"/>
              </a:rPr>
              <a:t>Lisnaskea</a:t>
            </a:r>
            <a:r>
              <a:rPr lang="en-GB" sz="2800" dirty="0">
                <a:solidFill>
                  <a:srgbClr val="FF0000"/>
                </a:solidFill>
                <a:latin typeface="Arial" panose="020B0604020202020204" pitchFamily="34" charset="0"/>
                <a:cs typeface="Arial" panose="020B0604020202020204" pitchFamily="34" charset="0"/>
              </a:rPr>
              <a:t>.  He was ordained in St Patrick’s College, Maynooth and he worked for thirteen years in parishes in County Monaghan.  But he spend the rest of his working life in Tyrone – eight years in Dromore from 1898 until 1906 and after that he went to </a:t>
            </a:r>
            <a:r>
              <a:rPr lang="en-GB" sz="2800" dirty="0" err="1">
                <a:solidFill>
                  <a:srgbClr val="FF0000"/>
                </a:solidFill>
                <a:latin typeface="Arial" panose="020B0604020202020204" pitchFamily="34" charset="0"/>
                <a:cs typeface="Arial" panose="020B0604020202020204" pitchFamily="34" charset="0"/>
              </a:rPr>
              <a:t>Killskeery</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Trillick</a:t>
            </a:r>
            <a:r>
              <a:rPr lang="en-GB" sz="2800" dirty="0">
                <a:solidFill>
                  <a:srgbClr val="FF0000"/>
                </a:solidFill>
                <a:latin typeface="Arial" panose="020B0604020202020204" pitchFamily="34" charset="0"/>
                <a:cs typeface="Arial" panose="020B0604020202020204" pitchFamily="34" charset="0"/>
              </a:rPr>
              <a:t> as parish priest where he died in 1927.</a:t>
            </a:r>
          </a:p>
          <a:p>
            <a:endParaRPr lang="en-GB" dirty="0"/>
          </a:p>
        </p:txBody>
      </p:sp>
    </p:spTree>
    <p:extLst>
      <p:ext uri="{BB962C8B-B14F-4D97-AF65-F5344CB8AC3E}">
        <p14:creationId xmlns:p14="http://schemas.microsoft.com/office/powerpoint/2010/main" val="226702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59FDE-33EC-48FB-919B-494F08BD8871}"/>
              </a:ext>
            </a:extLst>
          </p:cNvPr>
          <p:cNvSpPr/>
          <p:nvPr/>
        </p:nvSpPr>
        <p:spPr>
          <a:xfrm>
            <a:off x="510540" y="366623"/>
            <a:ext cx="11300460" cy="6124754"/>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Sin an </a:t>
            </a:r>
            <a:r>
              <a:rPr lang="en-GB" sz="2800" dirty="0" err="1">
                <a:latin typeface="Arial" panose="020B0604020202020204" pitchFamily="34" charset="0"/>
                <a:cs typeface="Arial" panose="020B0604020202020204" pitchFamily="34" charset="0"/>
              </a:rPr>
              <a:t>teachtaireacht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ríomhphost</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fuair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mé</a:t>
            </a:r>
            <a:r>
              <a:rPr lang="en-GB" sz="2800" dirty="0">
                <a:latin typeface="Arial" panose="020B0604020202020204" pitchFamily="34" charset="0"/>
                <a:cs typeface="Arial" panose="020B0604020202020204" pitchFamily="34" charset="0"/>
              </a:rPr>
              <a:t> ó Monica Paton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5ú </a:t>
            </a:r>
            <a:r>
              <a:rPr lang="en-GB" sz="2800" dirty="0" err="1">
                <a:latin typeface="Arial" panose="020B0604020202020204" pitchFamily="34" charset="0"/>
                <a:cs typeface="Arial" panose="020B0604020202020204" pitchFamily="34" charset="0"/>
              </a:rPr>
              <a:t>Eanáir</a:t>
            </a:r>
            <a:r>
              <a:rPr lang="en-GB" sz="2800" dirty="0">
                <a:latin typeface="Arial" panose="020B0604020202020204" pitchFamily="34" charset="0"/>
                <a:cs typeface="Arial" panose="020B0604020202020204" pitchFamily="34" charset="0"/>
              </a:rPr>
              <a:t> 2013, </a:t>
            </a:r>
            <a:r>
              <a:rPr lang="en-GB" sz="2800" dirty="0" err="1">
                <a:latin typeface="Arial" panose="020B0604020202020204" pitchFamily="34" charset="0"/>
                <a:cs typeface="Arial" panose="020B0604020202020204" pitchFamily="34" charset="0"/>
              </a:rPr>
              <a:t>iníon</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an fear a </a:t>
            </a:r>
            <a:r>
              <a:rPr lang="en-GB" sz="2800" dirty="0" err="1">
                <a:latin typeface="Arial" panose="020B0604020202020204" pitchFamily="34" charset="0"/>
                <a:cs typeface="Arial" panose="020B0604020202020204" pitchFamily="34" charset="0"/>
              </a:rPr>
              <a:t>luann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teachtaireacht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chugamsa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siocar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mise </a:t>
            </a:r>
            <a:r>
              <a:rPr lang="en-GB" sz="2800" dirty="0" err="1">
                <a:latin typeface="Arial" panose="020B0604020202020204" pitchFamily="34" charset="0"/>
                <a:cs typeface="Arial" panose="020B0604020202020204" pitchFamily="34" charset="0"/>
              </a:rPr>
              <a:t>Oifigeach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Comhairle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Cheantar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hÓmaí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ceantar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dtiteann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áit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oibrigh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Monica mar </a:t>
            </a:r>
            <a:r>
              <a:rPr lang="en-GB" sz="2800" dirty="0" err="1">
                <a:latin typeface="Arial" panose="020B0604020202020204" pitchFamily="34" charset="0"/>
                <a:cs typeface="Arial" panose="020B0604020202020204" pitchFamily="34" charset="0"/>
              </a:rPr>
              <a:t>thimire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taistil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idir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blianta</a:t>
            </a:r>
            <a:r>
              <a:rPr lang="en-GB" sz="2800" dirty="0">
                <a:latin typeface="Arial" panose="020B0604020202020204" pitchFamily="34" charset="0"/>
                <a:cs typeface="Arial" panose="020B0604020202020204" pitchFamily="34" charset="0"/>
              </a:rPr>
              <a:t> 1904 is 1908.</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That’s the e-mail message I received from Monica Paton on the 5</a:t>
            </a:r>
            <a:r>
              <a:rPr lang="en-GB" sz="2800" baseline="30000" dirty="0">
                <a:solidFill>
                  <a:srgbClr val="FF0000"/>
                </a:solidFill>
                <a:latin typeface="Arial" panose="020B0604020202020204" pitchFamily="34" charset="0"/>
                <a:cs typeface="Arial" panose="020B0604020202020204" pitchFamily="34" charset="0"/>
              </a:rPr>
              <a:t>th</a:t>
            </a:r>
            <a:r>
              <a:rPr lang="en-GB" sz="2800" dirty="0">
                <a:solidFill>
                  <a:srgbClr val="FF0000"/>
                </a:solidFill>
                <a:latin typeface="Arial" panose="020B0604020202020204" pitchFamily="34" charset="0"/>
                <a:cs typeface="Arial" panose="020B0604020202020204" pitchFamily="34" charset="0"/>
              </a:rPr>
              <a:t> of January 2013, daughter of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the man she mentions there.  She sent me that message because I was the Irish Language Officer for Omagh District Council (as it was then), the area that the parish of Dromore lies in, where Monica’s father had worked as a travelling teacher with the Gaelic League </a:t>
            </a:r>
          </a:p>
          <a:p>
            <a:r>
              <a:rPr lang="en-GB" sz="2800" dirty="0">
                <a:solidFill>
                  <a:srgbClr val="FF0000"/>
                </a:solidFill>
                <a:latin typeface="Arial" panose="020B0604020202020204" pitchFamily="34" charset="0"/>
                <a:cs typeface="Arial" panose="020B0604020202020204" pitchFamily="34" charset="0"/>
              </a:rPr>
              <a:t>between 1904 and 1908.</a:t>
            </a:r>
          </a:p>
        </p:txBody>
      </p:sp>
    </p:spTree>
    <p:extLst>
      <p:ext uri="{BB962C8B-B14F-4D97-AF65-F5344CB8AC3E}">
        <p14:creationId xmlns:p14="http://schemas.microsoft.com/office/powerpoint/2010/main" val="51355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C2C068-AFED-42B4-ADCE-EB3552BECAD6}"/>
              </a:ext>
            </a:extLst>
          </p:cNvPr>
          <p:cNvSpPr txBox="1"/>
          <p:nvPr/>
        </p:nvSpPr>
        <p:spPr>
          <a:xfrm>
            <a:off x="350520" y="474345"/>
            <a:ext cx="11277600" cy="569386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Ach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suim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gcónaí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teanga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chultúr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Gaelach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baint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aithne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chuid</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mó</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tábhachtacha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ghluaiseacht</a:t>
            </a:r>
            <a:r>
              <a:rPr lang="en-GB" sz="2800" dirty="0">
                <a:latin typeface="Arial" panose="020B0604020202020204" pitchFamily="34" charset="0"/>
                <a:cs typeface="Arial" panose="020B0604020202020204" pitchFamily="34" charset="0"/>
              </a:rPr>
              <a:t> sin, mar </a:t>
            </a:r>
            <a:r>
              <a:rPr lang="en-GB" sz="2800" dirty="0" err="1">
                <a:latin typeface="Arial" panose="020B0604020202020204" pitchFamily="34" charset="0"/>
                <a:cs typeface="Arial" panose="020B0604020202020204" pitchFamily="34" charset="0"/>
              </a:rPr>
              <a:t>shampla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Dubhghlas</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hÍde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bun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Pádraig</a:t>
            </a:r>
            <a:r>
              <a:rPr lang="en-GB" sz="2800" dirty="0">
                <a:latin typeface="Arial" panose="020B0604020202020204" pitchFamily="34" charset="0"/>
                <a:cs typeface="Arial" panose="020B0604020202020204" pitchFamily="34" charset="0"/>
              </a:rPr>
              <a:t> Mac </a:t>
            </a:r>
            <a:r>
              <a:rPr lang="en-GB" sz="2800" dirty="0" err="1">
                <a:latin typeface="Arial" panose="020B0604020202020204" pitchFamily="34" charset="0"/>
                <a:cs typeface="Arial" panose="020B0604020202020204" pitchFamily="34" charset="0"/>
              </a:rPr>
              <a:t>Piarais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eagarthóir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Chlaidheamh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Solais</a:t>
            </a:r>
            <a:r>
              <a:rPr lang="en-GB" sz="2800" dirty="0">
                <a:latin typeface="Arial" panose="020B0604020202020204" pitchFamily="34" charset="0"/>
                <a:cs typeface="Arial" panose="020B0604020202020204" pitchFamily="34" charset="0"/>
              </a:rPr>
              <a:t> ó 1903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1909.</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But he was always interested in the Irish language and in Irish culture.  He had a big say in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and he knew well the most important people in that movement.  For example Douglas Hyde a founder of the Gaelic League and Patrick Pearse who was the editor of An </a:t>
            </a:r>
            <a:r>
              <a:rPr lang="en-GB" sz="2800" dirty="0" err="1">
                <a:solidFill>
                  <a:srgbClr val="FF0000"/>
                </a:solidFill>
                <a:latin typeface="Arial" panose="020B0604020202020204" pitchFamily="34" charset="0"/>
                <a:cs typeface="Arial" panose="020B0604020202020204" pitchFamily="34" charset="0"/>
              </a:rPr>
              <a:t>Claidheamh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Solais</a:t>
            </a:r>
            <a:r>
              <a:rPr lang="en-GB" sz="2800" dirty="0">
                <a:solidFill>
                  <a:srgbClr val="FF0000"/>
                </a:solidFill>
                <a:latin typeface="Arial" panose="020B0604020202020204" pitchFamily="34" charset="0"/>
                <a:cs typeface="Arial" panose="020B0604020202020204" pitchFamily="34" charset="0"/>
              </a:rPr>
              <a:t> from 1903 until 1909.</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715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E8086-C174-4D8C-ADA5-296B9188A11F}"/>
              </a:ext>
            </a:extLst>
          </p:cNvPr>
          <p:cNvSpPr txBox="1"/>
          <p:nvPr/>
        </p:nvSpPr>
        <p:spPr>
          <a:xfrm>
            <a:off x="388620" y="441960"/>
            <a:ext cx="11414760" cy="6124754"/>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Cén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ról</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bhall</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choiste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gnótha</a:t>
            </a:r>
            <a:r>
              <a:rPr lang="en-GB" sz="2800" dirty="0">
                <a:latin typeface="Arial" panose="020B0604020202020204" pitchFamily="34" charset="0"/>
                <a:cs typeface="Arial" panose="020B0604020202020204" pitchFamily="34" charset="0"/>
              </a:rPr>
              <a:t> den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sin an-</a:t>
            </a:r>
            <a:r>
              <a:rPr lang="en-GB" sz="2800" dirty="0" err="1">
                <a:latin typeface="Arial" panose="020B0604020202020204" pitchFamily="34" charset="0"/>
                <a:cs typeface="Arial" panose="020B0604020202020204" pitchFamily="34" charset="0"/>
              </a:rPr>
              <a:t>tábhachtach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fad. Lena </a:t>
            </a:r>
            <a:r>
              <a:rPr lang="en-GB" sz="2800" dirty="0" err="1">
                <a:latin typeface="Arial" panose="020B0604020202020204" pitchFamily="34" charset="0"/>
                <a:cs typeface="Arial" panose="020B0604020202020204" pitchFamily="34" charset="0"/>
              </a:rPr>
              <a:t>chois</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uachtarán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Dháil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Uladh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ba</a:t>
            </a:r>
            <a:r>
              <a:rPr lang="en-GB" sz="2800" dirty="0">
                <a:latin typeface="Arial" panose="020B0604020202020204" pitchFamily="34" charset="0"/>
                <a:cs typeface="Arial" panose="020B0604020202020204" pitchFamily="34" charset="0"/>
              </a:rPr>
              <a:t> é sin </a:t>
            </a:r>
            <a:r>
              <a:rPr lang="en-GB" sz="2800" dirty="0" err="1">
                <a:latin typeface="Arial" panose="020B0604020202020204" pitchFamily="34" charset="0"/>
                <a:cs typeface="Arial" panose="020B0604020202020204" pitchFamily="34" charset="0"/>
              </a:rPr>
              <a:t>craobh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Uladh</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bun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moille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Leac</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What role did Fr Maguire have himself in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He was a member of the business committee of the League, which was very important.  Besides that he was president of the </a:t>
            </a:r>
            <a:r>
              <a:rPr lang="en-GB" sz="2800" dirty="0" err="1">
                <a:solidFill>
                  <a:srgbClr val="FF0000"/>
                </a:solidFill>
                <a:latin typeface="Arial" panose="020B0604020202020204" pitchFamily="34" charset="0"/>
                <a:cs typeface="Arial" panose="020B0604020202020204" pitchFamily="34" charset="0"/>
              </a:rPr>
              <a:t>the</a:t>
            </a:r>
            <a:r>
              <a:rPr lang="en-GB" sz="2800" dirty="0">
                <a:solidFill>
                  <a:srgbClr val="FF0000"/>
                </a:solidFill>
                <a:latin typeface="Arial" panose="020B0604020202020204" pitchFamily="34" charset="0"/>
                <a:cs typeface="Arial" panose="020B0604020202020204" pitchFamily="34" charset="0"/>
              </a:rPr>
              <a:t> Ulster branch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 </a:t>
            </a:r>
            <a:r>
              <a:rPr lang="en-GB" sz="2800" dirty="0" err="1">
                <a:solidFill>
                  <a:srgbClr val="FF0000"/>
                </a:solidFill>
                <a:latin typeface="Arial" panose="020B0604020202020204" pitchFamily="34" charset="0"/>
                <a:cs typeface="Arial" panose="020B0604020202020204" pitchFamily="34" charset="0"/>
              </a:rPr>
              <a:t>Dáil</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Uladh</a:t>
            </a:r>
            <a:r>
              <a:rPr lang="en-GB" sz="2800" dirty="0">
                <a:solidFill>
                  <a:srgbClr val="FF0000"/>
                </a:solidFill>
                <a:latin typeface="Arial" panose="020B0604020202020204" pitchFamily="34" charset="0"/>
                <a:cs typeface="Arial" panose="020B0604020202020204" pitchFamily="34" charset="0"/>
              </a:rPr>
              <a:t>.  He founded branches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in Dromore and later in </a:t>
            </a:r>
            <a:r>
              <a:rPr lang="en-GB" sz="2800" dirty="0" err="1">
                <a:solidFill>
                  <a:srgbClr val="FF0000"/>
                </a:solidFill>
                <a:latin typeface="Arial" panose="020B0604020202020204" pitchFamily="34" charset="0"/>
                <a:cs typeface="Arial" panose="020B0604020202020204" pitchFamily="34" charset="0"/>
              </a:rPr>
              <a:t>Trillick</a:t>
            </a:r>
            <a:r>
              <a:rPr lang="en-GB" sz="2800" dirty="0">
                <a:solidFill>
                  <a:srgbClr val="FF0000"/>
                </a:solidFill>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616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FB350B-4F73-4D52-B8C0-12A21320AD00}"/>
              </a:ext>
            </a:extLst>
          </p:cNvPr>
          <p:cNvSpPr txBox="1"/>
          <p:nvPr/>
        </p:nvSpPr>
        <p:spPr>
          <a:xfrm>
            <a:off x="563880" y="457200"/>
            <a:ext cx="10652760" cy="3970318"/>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lámh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mhór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choláiste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I </a:t>
            </a:r>
            <a:r>
              <a:rPr lang="en-GB" sz="2800" dirty="0" err="1">
                <a:latin typeface="Arial" panose="020B0604020202020204" pitchFamily="34" charset="0"/>
                <a:cs typeface="Arial" panose="020B0604020202020204" pitchFamily="34" charset="0"/>
              </a:rPr>
              <a:t>gCloch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Ceann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Fhaola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nDún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nGall</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bun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coláiste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samhraidh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cuireadh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bun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Chaisleán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Glas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dTír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Eoghain</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And he had a big hand in the Irish college in </a:t>
            </a:r>
            <a:r>
              <a:rPr lang="en-GB" sz="2800" dirty="0" err="1">
                <a:solidFill>
                  <a:srgbClr val="FF0000"/>
                </a:solidFill>
                <a:latin typeface="Arial" panose="020B0604020202020204" pitchFamily="34" charset="0"/>
                <a:cs typeface="Arial" panose="020B0604020202020204" pitchFamily="34" charset="0"/>
              </a:rPr>
              <a:t>Clochaneely</a:t>
            </a:r>
            <a:r>
              <a:rPr lang="en-GB" sz="2800" dirty="0">
                <a:solidFill>
                  <a:srgbClr val="FF0000"/>
                </a:solidFill>
                <a:latin typeface="Arial" panose="020B0604020202020204" pitchFamily="34" charset="0"/>
                <a:cs typeface="Arial" panose="020B0604020202020204" pitchFamily="34" charset="0"/>
              </a:rPr>
              <a:t> in Donegal that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founded and in the summer college that was founded in Greencastle in Tyrone.</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364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8F18B2-3D63-43FF-ABE8-982550E5FE46}"/>
              </a:ext>
            </a:extLst>
          </p:cNvPr>
          <p:cNvSpPr txBox="1"/>
          <p:nvPr/>
        </p:nvSpPr>
        <p:spPr>
          <a:xfrm>
            <a:off x="670560" y="441960"/>
            <a:ext cx="11125200" cy="569386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Mar a </a:t>
            </a:r>
            <a:r>
              <a:rPr lang="en-GB" sz="2800" dirty="0" err="1">
                <a:latin typeface="Arial" panose="020B0604020202020204" pitchFamily="34" charset="0"/>
                <a:cs typeface="Arial" panose="020B0604020202020204" pitchFamily="34" charset="0"/>
              </a:rPr>
              <a:t>dúirt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Seosamh</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Mairtín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ba</a:t>
            </a:r>
            <a:r>
              <a:rPr lang="en-GB" sz="2800" dirty="0">
                <a:latin typeface="Arial" panose="020B0604020202020204" pitchFamily="34" charset="0"/>
                <a:cs typeface="Arial" panose="020B0604020202020204" pitchFamily="34" charset="0"/>
              </a:rPr>
              <a:t> é An </a:t>
            </a:r>
            <a:r>
              <a:rPr lang="en-GB" sz="2800" dirty="0" err="1">
                <a:latin typeface="Arial" panose="020B0604020202020204" pitchFamily="34" charset="0"/>
                <a:cs typeface="Arial" panose="020B0604020202020204" pitchFamily="34" charset="0"/>
              </a:rPr>
              <a:t>tAthair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bunaitheoir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Tharla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Bealtaine</a:t>
            </a:r>
            <a:r>
              <a:rPr lang="en-GB" sz="2800" dirty="0">
                <a:latin typeface="Arial" panose="020B0604020202020204" pitchFamily="34" charset="0"/>
                <a:cs typeface="Arial" panose="020B0604020202020204" pitchFamily="34" charset="0"/>
              </a:rPr>
              <a:t> 1904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ndáiríre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eisean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duine</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mó</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spreag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gluaiseacht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oiread</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cheantar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aithníodh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chraobh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áitiúil</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chraobh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eiseamláireach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fud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hÉireann</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As Joseph Martin said Father Matt was the founder of the new branch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in Dromore.  This happened in the year 1904 and he was surely the person who inspired the Irish language movement so much in the area that the new branch was recognised as a model branch throughout Ireland.</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939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7F734-6395-4CD3-89FC-7238AEE39C0D}"/>
              </a:ext>
            </a:extLst>
          </p:cNvPr>
          <p:cNvSpPr txBox="1"/>
          <p:nvPr/>
        </p:nvSpPr>
        <p:spPr>
          <a:xfrm>
            <a:off x="609600" y="792480"/>
            <a:ext cx="11003280" cy="4832092"/>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D’fhreastal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Pádraig</a:t>
            </a:r>
            <a:r>
              <a:rPr lang="en-GB" sz="2800" dirty="0">
                <a:latin typeface="Arial" panose="020B0604020202020204" pitchFamily="34" charset="0"/>
                <a:cs typeface="Arial" panose="020B0604020202020204" pitchFamily="34" charset="0"/>
              </a:rPr>
              <a:t> Mac </a:t>
            </a:r>
            <a:r>
              <a:rPr lang="en-GB" sz="2800" dirty="0" err="1">
                <a:latin typeface="Arial" panose="020B0604020202020204" pitchFamily="34" charset="0"/>
                <a:cs typeface="Arial" panose="020B0604020202020204" pitchFamily="34" charset="0"/>
              </a:rPr>
              <a:t>Piarais</a:t>
            </a:r>
            <a:r>
              <a:rPr lang="en-GB" sz="2800" dirty="0">
                <a:latin typeface="Arial" panose="020B0604020202020204" pitchFamily="34" charset="0"/>
                <a:cs typeface="Arial" panose="020B0604020202020204" pitchFamily="34" charset="0"/>
              </a:rPr>
              <a:t> fad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eagarthóir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Chlaidheamh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Solais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Tomás Ó Con </a:t>
            </a:r>
            <a:r>
              <a:rPr lang="en-GB" sz="2800" dirty="0" err="1">
                <a:latin typeface="Arial" panose="020B0604020202020204" pitchFamily="34" charset="0"/>
                <a:cs typeface="Arial" panose="020B0604020202020204" pitchFamily="34" charset="0"/>
              </a:rPr>
              <a:t>Cheanainn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duine</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mhór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ceannairí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sheoladh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craoibhe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aithint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dul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cinn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dhéanamh</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Patrick Pearse, while he was editor of An </a:t>
            </a:r>
            <a:r>
              <a:rPr lang="en-GB" sz="2800" dirty="0" err="1">
                <a:solidFill>
                  <a:srgbClr val="FF0000"/>
                </a:solidFill>
                <a:latin typeface="Arial" panose="020B0604020202020204" pitchFamily="34" charset="0"/>
                <a:cs typeface="Arial" panose="020B0604020202020204" pitchFamily="34" charset="0"/>
              </a:rPr>
              <a:t>Claidheamh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Solais</a:t>
            </a:r>
            <a:r>
              <a:rPr lang="en-GB" sz="2800" dirty="0">
                <a:solidFill>
                  <a:srgbClr val="FF0000"/>
                </a:solidFill>
                <a:latin typeface="Arial" panose="020B0604020202020204" pitchFamily="34" charset="0"/>
                <a:cs typeface="Arial" panose="020B0604020202020204" pitchFamily="34" charset="0"/>
              </a:rPr>
              <a:t>, attended along with one of the main leaders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at the time, Tomás Ó Concannon, the launch of the new branch in Dromore in recognition of the progress that Fr Maguire was making.</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7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E1D32-3D2C-4DC3-A331-420EED4936CE}"/>
              </a:ext>
            </a:extLst>
          </p:cNvPr>
          <p:cNvSpPr txBox="1"/>
          <p:nvPr/>
        </p:nvSpPr>
        <p:spPr>
          <a:xfrm>
            <a:off x="777240" y="335280"/>
            <a:ext cx="10515600" cy="523220"/>
          </a:xfrm>
          <a:prstGeom prst="rect">
            <a:avLst/>
          </a:prstGeom>
          <a:noFill/>
        </p:spPr>
        <p:txBody>
          <a:bodyPr wrap="square" rtlCol="0">
            <a:spAutoFit/>
          </a:bodyPr>
          <a:lstStyle/>
          <a:p>
            <a:endParaRPr lang="en-GB"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319FB4C-CBDF-49B2-841E-9BF32DCA6E57}"/>
              </a:ext>
            </a:extLst>
          </p:cNvPr>
          <p:cNvSpPr/>
          <p:nvPr/>
        </p:nvSpPr>
        <p:spPr>
          <a:xfrm>
            <a:off x="899160" y="596890"/>
            <a:ext cx="10393680" cy="3539430"/>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Tuairiscíodh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borramh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tagtha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ghluaiseacht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athbheochán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nuachtán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áitiúil</a:t>
            </a:r>
            <a:r>
              <a:rPr lang="en-GB" sz="2800" dirty="0">
                <a:latin typeface="Arial" panose="020B0604020202020204" pitchFamily="34" charset="0"/>
                <a:cs typeface="Arial" panose="020B0604020202020204" pitchFamily="34" charset="0"/>
              </a:rPr>
              <a:t> The Ulster Herald.</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The growth on the Irish language revival movement in Dromore was reported at the time in the local newspaper, The Ulster Herald.</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545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8F42B0-219E-4CF6-959A-28D35881FE3A}"/>
              </a:ext>
            </a:extLst>
          </p:cNvPr>
          <p:cNvSpPr txBox="1"/>
          <p:nvPr/>
        </p:nvSpPr>
        <p:spPr>
          <a:xfrm>
            <a:off x="640080" y="548640"/>
            <a:ext cx="10698480" cy="3539430"/>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Thaispeán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bunaitheoir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Dubhghlas</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hÍde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tacaíocht</a:t>
            </a:r>
            <a:r>
              <a:rPr lang="en-GB" sz="2800" dirty="0">
                <a:latin typeface="Arial" panose="020B0604020202020204" pitchFamily="34" charset="0"/>
                <a:cs typeface="Arial" panose="020B0604020202020204" pitchFamily="34" charset="0"/>
              </a:rPr>
              <a:t> don </a:t>
            </a:r>
            <a:r>
              <a:rPr lang="en-GB" sz="2800" dirty="0" err="1">
                <a:latin typeface="Arial" panose="020B0604020202020204" pitchFamily="34" charset="0"/>
                <a:cs typeface="Arial" panose="020B0604020202020204" pitchFamily="34" charset="0"/>
              </a:rPr>
              <a:t>chraobh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a:t>
            </a:r>
            <a:r>
              <a:rPr lang="en-GB" sz="2800" dirty="0">
                <a:latin typeface="Arial" panose="020B0604020202020204" pitchFamily="34" charset="0"/>
                <a:cs typeface="Arial" panose="020B0604020202020204" pitchFamily="34" charset="0"/>
              </a:rPr>
              <a:t> den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tuairscíodh</a:t>
            </a:r>
            <a:r>
              <a:rPr lang="en-GB" sz="2800" dirty="0">
                <a:latin typeface="Arial" panose="020B0604020202020204" pitchFamily="34" charset="0"/>
                <a:cs typeface="Arial" panose="020B0604020202020204" pitchFamily="34" charset="0"/>
              </a:rPr>
              <a:t> san Ulster Herald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dtrátha</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ama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céanna</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A founder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Douglas Hyde showed his support for the new branch of the League as was reported in the Ulster Herald around the same time.</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82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EA8A5D-341D-4A5C-819A-4E0E2EEB688E}"/>
              </a:ext>
            </a:extLst>
          </p:cNvPr>
          <p:cNvSpPr/>
          <p:nvPr/>
        </p:nvSpPr>
        <p:spPr>
          <a:xfrm>
            <a:off x="533400" y="528935"/>
            <a:ext cx="11384280" cy="6124754"/>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Ag </a:t>
            </a:r>
            <a:r>
              <a:rPr lang="en-GB" sz="2800" dirty="0" err="1">
                <a:latin typeface="Arial" panose="020B0604020202020204" pitchFamily="34" charset="0"/>
                <a:cs typeface="Arial" panose="020B0604020202020204" pitchFamily="34" charset="0"/>
              </a:rPr>
              <a:t>sgoraíocht</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reáchtáil</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chraobh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bhunaithe</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Iúil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1904 </a:t>
            </a:r>
            <a:r>
              <a:rPr lang="en-GB" sz="2800" dirty="0" err="1">
                <a:latin typeface="Arial" panose="020B0604020202020204" pitchFamily="34" charset="0"/>
                <a:cs typeface="Arial" panose="020B0604020202020204" pitchFamily="34" charset="0"/>
              </a:rPr>
              <a:t>dúirt</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tAthair</a:t>
            </a:r>
            <a:r>
              <a:rPr lang="en-GB" sz="2800" dirty="0">
                <a:latin typeface="Arial" panose="020B0604020202020204" pitchFamily="34" charset="0"/>
                <a:cs typeface="Arial" panose="020B0604020202020204" pitchFamily="34" charset="0"/>
              </a:rPr>
              <a:t> Matt…</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Ina </a:t>
            </a:r>
            <a:r>
              <a:rPr lang="en-GB" sz="2800" dirty="0" err="1">
                <a:latin typeface="Arial" panose="020B0604020202020204" pitchFamily="34" charset="0"/>
                <a:cs typeface="Arial" panose="020B0604020202020204" pitchFamily="34" charset="0"/>
              </a:rPr>
              <a:t>measc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siúd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Horace Plunkett a </a:t>
            </a:r>
            <a:r>
              <a:rPr lang="en-GB" sz="2800" dirty="0" err="1">
                <a:latin typeface="Arial" panose="020B0604020202020204" pitchFamily="34" charset="0"/>
                <a:cs typeface="Arial" panose="020B0604020202020204" pitchFamily="34" charset="0"/>
              </a:rPr>
              <a:t>bhunaigh</a:t>
            </a:r>
            <a:r>
              <a:rPr lang="en-GB" sz="2800" dirty="0">
                <a:latin typeface="Arial" panose="020B0604020202020204" pitchFamily="34" charset="0"/>
                <a:cs typeface="Arial" panose="020B0604020202020204" pitchFamily="34" charset="0"/>
              </a:rPr>
              <a:t> the Irish Agricultural Organisation Society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sagart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Íosagánach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tAthair</a:t>
            </a:r>
            <a:r>
              <a:rPr lang="en-GB" sz="2800" dirty="0">
                <a:latin typeface="Arial" panose="020B0604020202020204" pitchFamily="34" charset="0"/>
                <a:cs typeface="Arial" panose="020B0604020202020204" pitchFamily="34" charset="0"/>
              </a:rPr>
              <a:t> Thomas A Finlay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leas </a:t>
            </a:r>
            <a:r>
              <a:rPr lang="en-GB" sz="2800" dirty="0" err="1">
                <a:latin typeface="Arial" panose="020B0604020202020204" pitchFamily="34" charset="0"/>
                <a:cs typeface="Arial" panose="020B0604020202020204" pitchFamily="34" charset="0"/>
              </a:rPr>
              <a:t>uachtarán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eagraíocht</a:t>
            </a:r>
            <a:r>
              <a:rPr lang="en-GB" sz="2800" dirty="0">
                <a:latin typeface="Arial" panose="020B0604020202020204" pitchFamily="34" charset="0"/>
                <a:cs typeface="Arial" panose="020B0604020202020204" pitchFamily="34" charset="0"/>
              </a:rPr>
              <a:t> sin.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At a Social Evening that was organised by the new branch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in July, 1904 Fr Matt said…</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Among them were Horace Plunkett who founded the Irish Agricultural Organisation Society and the Jesuit priest Fr Thomas A Finlay who was vice president of that that organisation. </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180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035541-05F1-44C4-8AD8-391103B3AE3B}"/>
              </a:ext>
            </a:extLst>
          </p:cNvPr>
          <p:cNvSpPr/>
          <p:nvPr/>
        </p:nvSpPr>
        <p:spPr>
          <a:xfrm>
            <a:off x="579120" y="594420"/>
            <a:ext cx="10744200" cy="5262979"/>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Teachta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Parlaiminte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Aontachtóir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ea</a:t>
            </a:r>
            <a:r>
              <a:rPr lang="en-GB" sz="2800" dirty="0">
                <a:latin typeface="Arial" panose="020B0604020202020204" pitchFamily="34" charset="0"/>
                <a:cs typeface="Arial" panose="020B0604020202020204" pitchFamily="34" charset="0"/>
              </a:rPr>
              <a:t> é Horace Plunkett a </a:t>
            </a:r>
            <a:r>
              <a:rPr lang="en-GB" sz="2800" dirty="0" err="1">
                <a:latin typeface="Arial" panose="020B0604020202020204" pitchFamily="34" charset="0"/>
                <a:cs typeface="Arial" panose="020B0604020202020204" pitchFamily="34" charset="0"/>
              </a:rPr>
              <a:t>chreid</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laidir</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aon</a:t>
            </a:r>
            <a:r>
              <a:rPr lang="en-GB" sz="2800" dirty="0">
                <a:latin typeface="Arial" panose="020B0604020202020204" pitchFamily="34" charset="0"/>
                <a:cs typeface="Arial" panose="020B0604020202020204" pitchFamily="34" charset="0"/>
              </a:rPr>
              <a:t> leis an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Finlay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bprionsabal</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fhéinchúnamh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ngluaiseacht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gcomharchumann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gluaiseacht</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beirt</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cheannródaí</a:t>
            </a:r>
            <a:r>
              <a:rPr lang="en-GB" sz="2800" dirty="0">
                <a:latin typeface="Arial" panose="020B0604020202020204" pitchFamily="34" charset="0"/>
                <a:cs typeface="Arial" panose="020B0604020202020204" pitchFamily="34" charset="0"/>
              </a:rPr>
              <a:t> air.  I </a:t>
            </a:r>
            <a:r>
              <a:rPr lang="en-GB" sz="2800" dirty="0" err="1">
                <a:latin typeface="Arial" panose="020B0604020202020204" pitchFamily="34" charset="0"/>
                <a:cs typeface="Arial" panose="020B0604020202020204" pitchFamily="34" charset="0"/>
              </a:rPr>
              <a:t>leitir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tAthair</a:t>
            </a:r>
            <a:r>
              <a:rPr lang="en-GB" sz="2800" dirty="0">
                <a:latin typeface="Arial" panose="020B0604020202020204" pitchFamily="34" charset="0"/>
                <a:cs typeface="Arial" panose="020B0604020202020204" pitchFamily="34" charset="0"/>
              </a:rPr>
              <a:t> Finlay </a:t>
            </a:r>
            <a:r>
              <a:rPr lang="en-GB" sz="2800" dirty="0" err="1">
                <a:latin typeface="Arial" panose="020B0604020202020204" pitchFamily="34" charset="0"/>
                <a:cs typeface="Arial" panose="020B0604020202020204" pitchFamily="34" charset="0"/>
              </a:rPr>
              <a:t>chuig</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rinne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comhghairdeas</a:t>
            </a:r>
            <a:r>
              <a:rPr lang="en-GB" sz="2800" dirty="0">
                <a:latin typeface="Arial" panose="020B0604020202020204" pitchFamily="34" charset="0"/>
                <a:cs typeface="Arial" panose="020B0604020202020204" pitchFamily="34" charset="0"/>
              </a:rPr>
              <a:t> leis…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Horace Plunkett was a Unionist who along with Fr Finlay believed in the principal of self-help and in the co-operative movement, a movement that they both pioneered.  In a letter that Fr Finlay sent to Fr Matt Maguire he congratulated him…</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867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337DD2-AEA6-442E-B25B-632A59ABA0E4}"/>
              </a:ext>
            </a:extLst>
          </p:cNvPr>
          <p:cNvSpPr/>
          <p:nvPr/>
        </p:nvSpPr>
        <p:spPr>
          <a:xfrm>
            <a:off x="502920" y="523578"/>
            <a:ext cx="11186160" cy="6555641"/>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Ceanglaíodh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prionsabal</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cúnamh</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gluaiseacht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cur </a:t>
            </a:r>
            <a:r>
              <a:rPr lang="en-GB" sz="2800" dirty="0" err="1">
                <a:latin typeface="Arial" panose="020B0604020202020204" pitchFamily="34" charset="0"/>
                <a:cs typeface="Arial" panose="020B0604020202020204" pitchFamily="34" charset="0"/>
              </a:rPr>
              <a:t>chuige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thaobhach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gcrích</a:t>
            </a:r>
            <a:r>
              <a:rPr lang="en-GB" sz="2800" dirty="0">
                <a:latin typeface="Arial" panose="020B0604020202020204" pitchFamily="34" charset="0"/>
                <a:cs typeface="Arial" panose="020B0604020202020204" pitchFamily="34" charset="0"/>
              </a:rPr>
              <a:t>, cur </a:t>
            </a:r>
            <a:r>
              <a:rPr lang="en-GB" sz="2800" dirty="0" err="1">
                <a:latin typeface="Arial" panose="020B0604020202020204" pitchFamily="34" charset="0"/>
                <a:cs typeface="Arial" panose="020B0604020202020204" pitchFamily="34" charset="0"/>
              </a:rPr>
              <a:t>chuige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aidhm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stop a </a:t>
            </a:r>
            <a:r>
              <a:rPr lang="en-GB" sz="2800" dirty="0" err="1">
                <a:latin typeface="Arial" panose="020B0604020202020204" pitchFamily="34" charset="0"/>
                <a:cs typeface="Arial" panose="020B0604020202020204" pitchFamily="34" charset="0"/>
              </a:rPr>
              <a:t>chur</a:t>
            </a:r>
            <a:r>
              <a:rPr lang="en-GB" sz="2800" dirty="0">
                <a:latin typeface="Arial" panose="020B0604020202020204" pitchFamily="34" charset="0"/>
                <a:cs typeface="Arial" panose="020B0604020202020204" pitchFamily="34" charset="0"/>
              </a:rPr>
              <a:t> leis an </a:t>
            </a:r>
            <a:r>
              <a:rPr lang="en-GB" sz="2800" dirty="0" err="1">
                <a:latin typeface="Arial" panose="020B0604020202020204" pitchFamily="34" charset="0"/>
                <a:cs typeface="Arial" panose="020B0604020202020204" pitchFamily="34" charset="0"/>
              </a:rPr>
              <a:t>imirce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banú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tuaithe</a:t>
            </a:r>
            <a:r>
              <a:rPr lang="en-GB" sz="2800" dirty="0">
                <a:latin typeface="Arial" panose="020B0604020202020204" pitchFamily="34" charset="0"/>
                <a:cs typeface="Arial" panose="020B0604020202020204" pitchFamily="34" charset="0"/>
              </a:rPr>
              <a:t> da </a:t>
            </a:r>
            <a:r>
              <a:rPr lang="en-GB" sz="2800" dirty="0" err="1">
                <a:latin typeface="Arial" panose="020B0604020202020204" pitchFamily="34" charset="0"/>
                <a:cs typeface="Arial" panose="020B0604020202020204" pitchFamily="34" charset="0"/>
              </a:rPr>
              <a:t>cuid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chuirfeadh</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muinín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gcoitinne</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dúirt</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tAthair</a:t>
            </a:r>
            <a:r>
              <a:rPr lang="en-GB" sz="2800" dirty="0">
                <a:latin typeface="Arial" panose="020B0604020202020204" pitchFamily="34" charset="0"/>
                <a:cs typeface="Arial" panose="020B0604020202020204" pitchFamily="34" charset="0"/>
              </a:rPr>
              <a:t> Finlay ag an am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é ag </a:t>
            </a:r>
            <a:r>
              <a:rPr lang="en-GB" sz="2800" dirty="0" err="1">
                <a:latin typeface="Arial" panose="020B0604020202020204" pitchFamily="34" charset="0"/>
                <a:cs typeface="Arial" panose="020B0604020202020204" pitchFamily="34" charset="0"/>
              </a:rPr>
              <a:t>caint</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cruinniú</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siúl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1904…</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The principle of self-help and the Irish language movement were connected to implement a two-pronged approach, an approach that aimed to put a stop to the emigration that was clearing the countryside of its young people and that would increase the self-confidence of Irish people generally.  As Fr Finlay said at that time while speaking at a meeting that was happening in Dromore in 1904…</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2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7093-1C34-44B1-ACB4-A56B6C94EAE7}"/>
              </a:ext>
            </a:extLst>
          </p:cNvPr>
          <p:cNvSpPr>
            <a:spLocks noGrp="1"/>
          </p:cNvSpPr>
          <p:nvPr>
            <p:ph type="ctrTitle"/>
          </p:nvPr>
        </p:nvSpPr>
        <p:spPr>
          <a:xfrm>
            <a:off x="279634" y="268449"/>
            <a:ext cx="11632734" cy="6283354"/>
          </a:xfrm>
        </p:spPr>
        <p:txBody>
          <a:bodyPr>
            <a:normAutofit/>
          </a:bodyPr>
          <a:lstStyle/>
          <a:p>
            <a:pPr algn="l"/>
            <a:br>
              <a:rPr lang="en-GB" sz="2800" dirty="0"/>
            </a:br>
            <a:br>
              <a:rPr lang="en-GB" sz="2800" dirty="0"/>
            </a:br>
            <a:br>
              <a:rPr lang="en-GB" sz="2800" dirty="0"/>
            </a:br>
            <a:br>
              <a:rPr lang="en-GB" sz="2800" dirty="0"/>
            </a:br>
            <a:br>
              <a:rPr lang="en-GB" sz="2800" dirty="0"/>
            </a:br>
            <a:endParaRPr lang="en-GB" sz="2800" dirty="0"/>
          </a:p>
        </p:txBody>
      </p:sp>
      <p:sp>
        <p:nvSpPr>
          <p:cNvPr id="4" name="Rectangle 3">
            <a:extLst>
              <a:ext uri="{FF2B5EF4-FFF2-40B4-BE49-F238E27FC236}">
                <a16:creationId xmlns:a16="http://schemas.microsoft.com/office/drawing/2014/main" id="{D11681FE-E294-449A-89FF-DCB0619D0D43}"/>
              </a:ext>
            </a:extLst>
          </p:cNvPr>
          <p:cNvSpPr/>
          <p:nvPr/>
        </p:nvSpPr>
        <p:spPr>
          <a:xfrm>
            <a:off x="385893" y="193646"/>
            <a:ext cx="11526473" cy="6555641"/>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Níor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thosaigh</a:t>
            </a:r>
            <a:r>
              <a:rPr lang="en-GB" sz="2800" dirty="0">
                <a:latin typeface="Arial" panose="020B0604020202020204" pitchFamily="34" charset="0"/>
                <a:cs typeface="Arial" panose="020B0604020202020204" pitchFamily="34" charset="0"/>
              </a:rPr>
              <a:t> Monica ag </a:t>
            </a:r>
            <a:r>
              <a:rPr lang="en-GB" sz="2800" dirty="0" err="1">
                <a:latin typeface="Arial" panose="020B0604020202020204" pitchFamily="34" charset="0"/>
                <a:cs typeface="Arial" panose="020B0604020202020204" pitchFamily="34" charset="0"/>
              </a:rPr>
              <a:t>cuartú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eolais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faoina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hathair</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chuala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deartháir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léi</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caint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faoin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pháirt</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Monica Paton ag </a:t>
            </a:r>
            <a:r>
              <a:rPr lang="en-GB" sz="2800" dirty="0" err="1">
                <a:latin typeface="Arial" panose="020B0604020202020204" pitchFamily="34" charset="0"/>
                <a:cs typeface="Arial" panose="020B0604020202020204" pitchFamily="34" charset="0"/>
              </a:rPr>
              <a:t>caint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dóigh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suim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oibre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hathair</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tóir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mbíonn</a:t>
            </a:r>
            <a:r>
              <a:rPr lang="en-GB" sz="2800" dirty="0">
                <a:latin typeface="Arial" panose="020B0604020202020204" pitchFamily="34" charset="0"/>
                <a:cs typeface="Arial" panose="020B0604020202020204" pitchFamily="34" charset="0"/>
              </a:rPr>
              <a:t> Monica ag </a:t>
            </a:r>
            <a:r>
              <a:rPr lang="en-GB" sz="2800" dirty="0" err="1">
                <a:latin typeface="Arial" panose="020B0604020202020204" pitchFamily="34" charset="0"/>
                <a:cs typeface="Arial" panose="020B0604020202020204" pitchFamily="34" charset="0"/>
              </a:rPr>
              <a:t>dul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dó</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fóill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í in </a:t>
            </a:r>
            <a:r>
              <a:rPr lang="en-GB" sz="2800" dirty="0" err="1">
                <a:latin typeface="Arial" panose="020B0604020202020204" pitchFamily="34" charset="0"/>
                <a:cs typeface="Arial" panose="020B0604020202020204" pitchFamily="34" charset="0"/>
              </a:rPr>
              <a:t>aois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bliain</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ceithre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scór</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Monica didn’t begin to research the working life of her father until she heard one of her brothers talking about the part their father had in the Gaelic League…</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Monica Paton talking about he way she took an interest in the working life of her father with the Gaelic league – an interest that Monica still pursues at the age of eighty one.</a:t>
            </a:r>
          </a:p>
        </p:txBody>
      </p:sp>
    </p:spTree>
    <p:extLst>
      <p:ext uri="{BB962C8B-B14F-4D97-AF65-F5344CB8AC3E}">
        <p14:creationId xmlns:p14="http://schemas.microsoft.com/office/powerpoint/2010/main" val="1405659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26F9E4-15DC-4A47-984D-5E3529887DD2}"/>
              </a:ext>
            </a:extLst>
          </p:cNvPr>
          <p:cNvSpPr/>
          <p:nvPr/>
        </p:nvSpPr>
        <p:spPr>
          <a:xfrm>
            <a:off x="655320" y="558076"/>
            <a:ext cx="10988040" cy="4401205"/>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An </a:t>
            </a:r>
            <a:r>
              <a:rPr lang="en-GB" sz="2800" dirty="0" err="1">
                <a:latin typeface="Arial" panose="020B0604020202020204" pitchFamily="34" charset="0"/>
                <a:cs typeface="Arial" panose="020B0604020202020204" pitchFamily="34" charset="0"/>
              </a:rPr>
              <a:t>fhís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ghluaiseacht</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gluaiseacht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gluaiseacht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tionscalaíochta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fhorbairt</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chéile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phrionsabal</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leo</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gcrích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bparóiste</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Droma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Mhóir</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The vision that Fr Maguire had was to develop those two movements – the Irish Ireland movement and the industrial movement and to implement the two principles that related to them in the parish of Dromore.</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932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8AE35A-F037-41EA-A119-C0CEDE97C66E}"/>
              </a:ext>
            </a:extLst>
          </p:cNvPr>
          <p:cNvSpPr/>
          <p:nvPr/>
        </p:nvSpPr>
        <p:spPr>
          <a:xfrm>
            <a:off x="381000" y="366623"/>
            <a:ext cx="11430000" cy="6124754"/>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luath</a:t>
            </a:r>
            <a:r>
              <a:rPr lang="en-GB" sz="2800" dirty="0">
                <a:latin typeface="Arial" panose="020B0604020202020204" pitchFamily="34" charset="0"/>
                <a:cs typeface="Arial" panose="020B0604020202020204" pitchFamily="34" charset="0"/>
              </a:rPr>
              <a:t> le 1901 </a:t>
            </a:r>
            <a:r>
              <a:rPr lang="en-GB" sz="2800" dirty="0" err="1">
                <a:latin typeface="Arial" panose="020B0604020202020204" pitchFamily="34" charset="0"/>
                <a:cs typeface="Arial" panose="020B0604020202020204" pitchFamily="34" charset="0"/>
              </a:rPr>
              <a:t>bhunaigh</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tionscal</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línéadaigh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an t-</a:t>
            </a:r>
            <a:r>
              <a:rPr lang="en-GB" sz="2800" dirty="0" err="1">
                <a:latin typeface="Arial" panose="020B0604020202020204" pitchFamily="34" charset="0"/>
                <a:cs typeface="Arial" panose="020B0604020202020204" pitchFamily="34" charset="0"/>
              </a:rPr>
              <a:t>ainm</a:t>
            </a:r>
            <a:r>
              <a:rPr lang="en-GB" sz="2800" dirty="0">
                <a:latin typeface="Arial" panose="020B0604020202020204" pitchFamily="34" charset="0"/>
                <a:cs typeface="Arial" panose="020B0604020202020204" pitchFamily="34" charset="0"/>
              </a:rPr>
              <a:t> St Mc </a:t>
            </a:r>
            <a:r>
              <a:rPr lang="en-GB" sz="2800" dirty="0" err="1">
                <a:latin typeface="Arial" panose="020B0604020202020204" pitchFamily="34" charset="0"/>
                <a:cs typeface="Arial" panose="020B0604020202020204" pitchFamily="34" charset="0"/>
              </a:rPr>
              <a:t>Cartan’s</a:t>
            </a:r>
            <a:r>
              <a:rPr lang="en-GB" sz="2800" dirty="0">
                <a:latin typeface="Arial" panose="020B0604020202020204" pitchFamily="34" charset="0"/>
                <a:cs typeface="Arial" panose="020B0604020202020204" pitchFamily="34" charset="0"/>
              </a:rPr>
              <a:t> Home Industries Society air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200 </a:t>
            </a:r>
            <a:r>
              <a:rPr lang="en-GB" sz="2800" dirty="0" err="1">
                <a:latin typeface="Arial" panose="020B0604020202020204" pitchFamily="34" charset="0"/>
                <a:cs typeface="Arial" panose="020B0604020202020204" pitchFamily="34" charset="0"/>
              </a:rPr>
              <a:t>cailín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fostaithe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déanamh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cróiseála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lásadóireachta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Cuireadh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gcrích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scéim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faoi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choimirce</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Finlay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Horace Plunkett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the Home Brightening Scheme mar </a:t>
            </a:r>
            <a:r>
              <a:rPr lang="en-GB" sz="2800" dirty="0" err="1">
                <a:latin typeface="Arial" panose="020B0604020202020204" pitchFamily="34" charset="0"/>
                <a:cs typeface="Arial" panose="020B0604020202020204" pitchFamily="34" charset="0"/>
              </a:rPr>
              <a:t>ainm</a:t>
            </a:r>
            <a:r>
              <a:rPr lang="en-GB" sz="2800" dirty="0">
                <a:latin typeface="Arial" panose="020B0604020202020204" pitchFamily="34" charset="0"/>
                <a:cs typeface="Arial" panose="020B0604020202020204" pitchFamily="34" charset="0"/>
              </a:rPr>
              <a:t> air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feabhas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tithe </a:t>
            </a:r>
            <a:r>
              <a:rPr lang="en-GB" sz="2800" dirty="0" err="1">
                <a:latin typeface="Arial" panose="020B0604020202020204" pitchFamily="34" charset="0"/>
                <a:cs typeface="Arial" panose="020B0604020202020204" pitchFamily="34" charset="0"/>
              </a:rPr>
              <a:t>cónaithe</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As early as 1901 Maguire had set up a linen industry called the St Mc </a:t>
            </a:r>
            <a:r>
              <a:rPr lang="en-GB" sz="2800" dirty="0" err="1">
                <a:solidFill>
                  <a:srgbClr val="FF0000"/>
                </a:solidFill>
                <a:latin typeface="Arial" panose="020B0604020202020204" pitchFamily="34" charset="0"/>
                <a:cs typeface="Arial" panose="020B0604020202020204" pitchFamily="34" charset="0"/>
              </a:rPr>
              <a:t>Cartan’s</a:t>
            </a:r>
            <a:r>
              <a:rPr lang="en-GB" sz="2800" dirty="0">
                <a:solidFill>
                  <a:srgbClr val="FF0000"/>
                </a:solidFill>
                <a:latin typeface="Arial" panose="020B0604020202020204" pitchFamily="34" charset="0"/>
                <a:cs typeface="Arial" panose="020B0604020202020204" pitchFamily="34" charset="0"/>
              </a:rPr>
              <a:t> Home Industry Society that employed 200 girls in crocheting and lace making.  Another scheme that was encouraged at this time by Fr Finlay and Horace Plunkett in Dromore was the Home Brightening scheme designed to improve the homes of the people there.</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560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FF18E1-CCED-46D1-A75F-96DB537789D4}"/>
              </a:ext>
            </a:extLst>
          </p:cNvPr>
          <p:cNvSpPr/>
          <p:nvPr/>
        </p:nvSpPr>
        <p:spPr>
          <a:xfrm>
            <a:off x="647700" y="393799"/>
            <a:ext cx="10896600" cy="4401205"/>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Léiríonn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daonaireamh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bliana</a:t>
            </a:r>
            <a:r>
              <a:rPr lang="en-GB" sz="2800" dirty="0">
                <a:latin typeface="Arial" panose="020B0604020202020204" pitchFamily="34" charset="0"/>
                <a:cs typeface="Arial" panose="020B0604020202020204" pitchFamily="34" charset="0"/>
              </a:rPr>
              <a:t> 1901 go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dornán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pharóiste</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fóill</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Ghaeilge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acu</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dhúchas</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dé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réir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staraí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áitiúil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Pat Mc Donnell </a:t>
            </a:r>
            <a:r>
              <a:rPr lang="en-GB" sz="2800" dirty="0" err="1">
                <a:latin typeface="Arial" panose="020B0604020202020204" pitchFamily="34" charset="0"/>
                <a:cs typeface="Arial" panose="020B0604020202020204" pitchFamily="34" charset="0"/>
              </a:rPr>
              <a:t>ba</a:t>
            </a:r>
            <a:r>
              <a:rPr lang="en-GB" sz="2800" dirty="0">
                <a:latin typeface="Arial" panose="020B0604020202020204" pitchFamily="34" charset="0"/>
                <a:cs typeface="Arial" panose="020B0604020202020204" pitchFamily="34" charset="0"/>
              </a:rPr>
              <a:t> é </a:t>
            </a:r>
            <a:r>
              <a:rPr lang="en-GB" sz="2800" dirty="0" err="1">
                <a:latin typeface="Arial" panose="020B0604020202020204" pitchFamily="34" charset="0"/>
                <a:cs typeface="Arial" panose="020B0604020202020204" pitchFamily="34" charset="0"/>
              </a:rPr>
              <a:t>cúrsaí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talaimh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chloch</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mó</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pháidrín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ndaoine</a:t>
            </a:r>
            <a:r>
              <a:rPr lang="en-GB" sz="2800" dirty="0">
                <a:latin typeface="Arial" panose="020B0604020202020204" pitchFamily="34" charset="0"/>
                <a:cs typeface="Arial" panose="020B0604020202020204" pitchFamily="34" charset="0"/>
              </a:rPr>
              <a:t> ag an am.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The census of 1901 shows that there was still a handful of native Irish speakers in the Dromore parish but according to local historian pat Mc Donnell the question of land ownership was a bigger issue for the people at that time.</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096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21C27B-E2E8-468F-9AA9-E609BFCAF7D9}"/>
              </a:ext>
            </a:extLst>
          </p:cNvPr>
          <p:cNvSpPr/>
          <p:nvPr/>
        </p:nvSpPr>
        <p:spPr>
          <a:xfrm>
            <a:off x="563880" y="555784"/>
            <a:ext cx="10988040" cy="4832092"/>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Tá</a:t>
            </a:r>
            <a:r>
              <a:rPr lang="en-GB" sz="2800" dirty="0">
                <a:latin typeface="Arial" panose="020B0604020202020204" pitchFamily="34" charset="0"/>
                <a:cs typeface="Arial" panose="020B0604020202020204" pitchFamily="34" charset="0"/>
              </a:rPr>
              <a:t> Pat den </a:t>
            </a:r>
            <a:r>
              <a:rPr lang="en-GB" sz="2800" dirty="0" err="1">
                <a:latin typeface="Arial" panose="020B0604020202020204" pitchFamily="34" charset="0"/>
                <a:cs typeface="Arial" panose="020B0604020202020204" pitchFamily="34" charset="0"/>
              </a:rPr>
              <a:t>tuairim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iad</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ísle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brí</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muinín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acu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astu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Luann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cruinniú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eagraithe</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ghníomhaí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polaitíochta</a:t>
            </a:r>
            <a:r>
              <a:rPr lang="en-GB" sz="2800" dirty="0">
                <a:latin typeface="Arial" panose="020B0604020202020204" pitchFamily="34" charset="0"/>
                <a:cs typeface="Arial" panose="020B0604020202020204" pitchFamily="34" charset="0"/>
              </a:rPr>
              <a:t> John Muldoon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1884 mar </a:t>
            </a:r>
            <a:r>
              <a:rPr lang="en-GB" sz="2800" dirty="0" err="1">
                <a:latin typeface="Arial" panose="020B0604020202020204" pitchFamily="34" charset="0"/>
                <a:cs typeface="Arial" panose="020B0604020202020204" pitchFamily="34" charset="0"/>
              </a:rPr>
              <a:t>fhianaise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mhéid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Pat is of the opinion that these people were not a people who felt oppressed, instead he feels they were a self-confident people.  He quotes the big meeting organised in Dromore in 1884 by a local political activist at that time called John Muldoon as evidence of this…</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294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718404-5EA6-4594-83E6-51B59B0E8CD7}"/>
              </a:ext>
            </a:extLst>
          </p:cNvPr>
          <p:cNvSpPr/>
          <p:nvPr/>
        </p:nvSpPr>
        <p:spPr>
          <a:xfrm>
            <a:off x="624840" y="693896"/>
            <a:ext cx="10911840" cy="5262979"/>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tháinig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1904.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iad</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féith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tírghrá</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laidir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iontu</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oscailte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glacadh</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smaointí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chuirfeadh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feabhas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tsaol</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acu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Míníonn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iníon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Monica an </a:t>
            </a:r>
            <a:r>
              <a:rPr lang="en-GB" sz="2800" dirty="0" err="1">
                <a:latin typeface="Arial" panose="020B0604020202020204" pitchFamily="34" charset="0"/>
                <a:cs typeface="Arial" panose="020B0604020202020204" pitchFamily="34" charset="0"/>
              </a:rPr>
              <a:t>taobh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den </a:t>
            </a:r>
            <a:r>
              <a:rPr lang="en-GB" sz="2800" dirty="0" err="1">
                <a:latin typeface="Arial" panose="020B0604020202020204" pitchFamily="34" charset="0"/>
                <a:cs typeface="Arial" panose="020B0604020202020204" pitchFamily="34" charset="0"/>
              </a:rPr>
              <a:t>scéal</a:t>
            </a:r>
            <a:r>
              <a:rPr lang="en-GB" sz="2800" dirty="0">
                <a:latin typeface="Arial" panose="020B0604020202020204" pitchFamily="34" charset="0"/>
                <a:cs typeface="Arial" panose="020B0604020202020204" pitchFamily="34" charset="0"/>
              </a:rPr>
              <a:t>…</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This is the Dromore that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came to in the year 1904.  Here was a people who were strongly patriotic but who were also obviously open to the new ideas that were being introduced to improve their lives.  Martin’s daughter Monica explains this part of the story…</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77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B4B282-1029-4D2C-B073-BD4938168B5C}"/>
              </a:ext>
            </a:extLst>
          </p:cNvPr>
          <p:cNvSpPr/>
          <p:nvPr/>
        </p:nvSpPr>
        <p:spPr>
          <a:xfrm>
            <a:off x="693420" y="501699"/>
            <a:ext cx="10934700" cy="5262979"/>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An </a:t>
            </a:r>
            <a:r>
              <a:rPr lang="en-GB" sz="2800" dirty="0" err="1">
                <a:latin typeface="Arial" panose="020B0604020202020204" pitchFamily="34" charset="0"/>
                <a:cs typeface="Arial" panose="020B0604020202020204" pitchFamily="34" charset="0"/>
              </a:rPr>
              <a:t>dualgas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fhís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gcrích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pharóiste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Léiríonn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méid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atá</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rá</a:t>
            </a:r>
            <a:r>
              <a:rPr lang="en-GB" sz="2800" dirty="0">
                <a:latin typeface="Arial" panose="020B0604020202020204" pitchFamily="34" charset="0"/>
                <a:cs typeface="Arial" panose="020B0604020202020204" pitchFamily="34" charset="0"/>
              </a:rPr>
              <a:t> ag an Dr </a:t>
            </a:r>
            <a:r>
              <a:rPr lang="en-GB" sz="2800" dirty="0" err="1">
                <a:latin typeface="Arial" panose="020B0604020202020204" pitchFamily="34" charset="0"/>
                <a:cs typeface="Arial" panose="020B0604020202020204" pitchFamily="34" charset="0"/>
              </a:rPr>
              <a:t>Peadar</a:t>
            </a:r>
            <a:r>
              <a:rPr lang="en-GB" sz="2800" dirty="0">
                <a:latin typeface="Arial" panose="020B0604020202020204" pitchFamily="34" charset="0"/>
                <a:cs typeface="Arial" panose="020B0604020202020204" pitchFamily="34" charset="0"/>
              </a:rPr>
              <a:t> Mac </a:t>
            </a:r>
            <a:r>
              <a:rPr lang="en-GB" sz="2800" dirty="0" err="1">
                <a:latin typeface="Arial" panose="020B0604020202020204" pitchFamily="34" charset="0"/>
                <a:cs typeface="Arial" panose="020B0604020202020204" pitchFamily="34" charset="0"/>
              </a:rPr>
              <a:t>Gabhann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is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dúshlán</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huaillmhianach</a:t>
            </a:r>
            <a:r>
              <a:rPr lang="en-GB" sz="2800" dirty="0">
                <a:latin typeface="Arial" panose="020B0604020202020204" pitchFamily="34" charset="0"/>
                <a:cs typeface="Arial" panose="020B0604020202020204" pitchFamily="34" charset="0"/>
              </a:rPr>
              <a:t> is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ghluaiseacht</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stair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hÉireann</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Martin </a:t>
            </a:r>
            <a:r>
              <a:rPr lang="en-GB" sz="2800" dirty="0" err="1">
                <a:solidFill>
                  <a:srgbClr val="FF0000"/>
                </a:solidFill>
                <a:latin typeface="Arial" panose="020B0604020202020204" pitchFamily="34" charset="0"/>
                <a:cs typeface="Arial" panose="020B0604020202020204" pitchFamily="34" charset="0"/>
              </a:rPr>
              <a:t>Gaughan’s</a:t>
            </a:r>
            <a:r>
              <a:rPr lang="en-GB" sz="2800" dirty="0">
                <a:solidFill>
                  <a:srgbClr val="FF0000"/>
                </a:solidFill>
                <a:latin typeface="Arial" panose="020B0604020202020204" pitchFamily="34" charset="0"/>
                <a:cs typeface="Arial" panose="020B0604020202020204" pitchFamily="34" charset="0"/>
              </a:rPr>
              <a:t> responsibility was to implement the vision that Fr Maguire had for this parish.  Dr </a:t>
            </a:r>
            <a:r>
              <a:rPr lang="en-GB" sz="2800" dirty="0" err="1">
                <a:solidFill>
                  <a:srgbClr val="FF0000"/>
                </a:solidFill>
                <a:latin typeface="Arial" panose="020B0604020202020204" pitchFamily="34" charset="0"/>
                <a:cs typeface="Arial" panose="020B0604020202020204" pitchFamily="34" charset="0"/>
              </a:rPr>
              <a:t>Peadar</a:t>
            </a:r>
            <a:r>
              <a:rPr lang="en-GB" sz="2800" dirty="0">
                <a:solidFill>
                  <a:srgbClr val="FF0000"/>
                </a:solidFill>
                <a:latin typeface="Arial" panose="020B0604020202020204" pitchFamily="34" charset="0"/>
                <a:cs typeface="Arial" panose="020B0604020202020204" pitchFamily="34" charset="0"/>
              </a:rPr>
              <a:t> Mac </a:t>
            </a:r>
            <a:r>
              <a:rPr lang="en-GB" sz="2800" dirty="0" err="1">
                <a:solidFill>
                  <a:srgbClr val="FF0000"/>
                </a:solidFill>
                <a:latin typeface="Arial" panose="020B0604020202020204" pitchFamily="34" charset="0"/>
                <a:cs typeface="Arial" panose="020B0604020202020204" pitchFamily="34" charset="0"/>
              </a:rPr>
              <a:t>Gabhann</a:t>
            </a:r>
            <a:r>
              <a:rPr lang="en-GB" sz="2800" dirty="0">
                <a:solidFill>
                  <a:srgbClr val="FF0000"/>
                </a:solidFill>
                <a:latin typeface="Arial" panose="020B0604020202020204" pitchFamily="34" charset="0"/>
                <a:cs typeface="Arial" panose="020B0604020202020204" pitchFamily="34" charset="0"/>
              </a:rPr>
              <a:t>, lecturer in Irish at the University of Ulster, Derry explains here how big a responsibility that was and how ambitious an organisation the Gaelic League was at this time in the history of Ireland.  </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188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80620-3E2B-4100-993B-011A0FAF5AC9}"/>
              </a:ext>
            </a:extLst>
          </p:cNvPr>
          <p:cNvSpPr/>
          <p:nvPr/>
        </p:nvSpPr>
        <p:spPr>
          <a:xfrm>
            <a:off x="701040" y="681335"/>
            <a:ext cx="10927080" cy="3385542"/>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Molann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tAthair</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fosta</a:t>
            </a:r>
            <a:r>
              <a:rPr lang="en-GB" sz="2800" dirty="0">
                <a:latin typeface="Arial" panose="020B0604020202020204" pitchFamily="34" charset="0"/>
                <a:cs typeface="Arial" panose="020B0604020202020204" pitchFamily="34" charset="0"/>
              </a:rPr>
              <a:t> as </a:t>
            </a:r>
            <a:r>
              <a:rPr lang="en-GB" sz="2800" dirty="0" err="1">
                <a:latin typeface="Arial" panose="020B0604020202020204" pitchFamily="34" charset="0"/>
                <a:cs typeface="Arial" panose="020B0604020202020204" pitchFamily="34" charset="0"/>
              </a:rPr>
              <a:t>ucht</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éachta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rinne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luath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láidir</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bhunú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gceantar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tuaithe</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err="1">
                <a:solidFill>
                  <a:srgbClr val="FF0000"/>
                </a:solidFill>
                <a:latin typeface="Arial" panose="020B0604020202020204" pitchFamily="34" charset="0"/>
                <a:cs typeface="Arial" panose="020B0604020202020204" pitchFamily="34" charset="0"/>
              </a:rPr>
              <a:t>Peadar</a:t>
            </a:r>
            <a:r>
              <a:rPr lang="en-GB" sz="2800" dirty="0">
                <a:solidFill>
                  <a:srgbClr val="FF0000"/>
                </a:solidFill>
                <a:latin typeface="Arial" panose="020B0604020202020204" pitchFamily="34" charset="0"/>
                <a:cs typeface="Arial" panose="020B0604020202020204" pitchFamily="34" charset="0"/>
              </a:rPr>
              <a:t> praises Fr Maguire here as well for his vision in being able to found such a strong and early branch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in a rural area.</a:t>
            </a:r>
          </a:p>
          <a:p>
            <a:endParaRPr lang="en-GB" dirty="0"/>
          </a:p>
        </p:txBody>
      </p:sp>
    </p:spTree>
    <p:extLst>
      <p:ext uri="{BB962C8B-B14F-4D97-AF65-F5344CB8AC3E}">
        <p14:creationId xmlns:p14="http://schemas.microsoft.com/office/powerpoint/2010/main" val="2349513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DC3B9-85BC-4B4B-9D94-B58FC724CD8B}"/>
              </a:ext>
            </a:extLst>
          </p:cNvPr>
          <p:cNvSpPr txBox="1"/>
          <p:nvPr/>
        </p:nvSpPr>
        <p:spPr>
          <a:xfrm>
            <a:off x="510540" y="381000"/>
            <a:ext cx="11170920" cy="569386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Is </a:t>
            </a:r>
            <a:r>
              <a:rPr lang="en-GB" sz="2800" dirty="0" err="1">
                <a:latin typeface="Arial" panose="020B0604020202020204" pitchFamily="34" charset="0"/>
                <a:cs typeface="Arial" panose="020B0604020202020204" pitchFamily="34" charset="0"/>
              </a:rPr>
              <a:t>dócha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iontach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fadcheannach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duine</a:t>
            </a:r>
            <a:r>
              <a:rPr lang="en-GB" sz="2800" dirty="0">
                <a:latin typeface="Arial" panose="020B0604020202020204" pitchFamily="34" charset="0"/>
                <a:cs typeface="Arial" panose="020B0604020202020204" pitchFamily="34" charset="0"/>
              </a:rPr>
              <a:t> é </a:t>
            </a:r>
            <a:r>
              <a:rPr lang="en-GB" sz="2800" dirty="0" err="1">
                <a:latin typeface="Arial" panose="020B0604020202020204" pitchFamily="34" charset="0"/>
                <a:cs typeface="Arial" panose="020B0604020202020204" pitchFamily="34" charset="0"/>
              </a:rPr>
              <a:t>arbh</a:t>
            </a:r>
            <a:r>
              <a:rPr lang="en-GB" sz="2800" dirty="0">
                <a:latin typeface="Arial" panose="020B0604020202020204" pitchFamily="34" charset="0"/>
                <a:cs typeface="Arial" panose="020B0604020202020204" pitchFamily="34" charset="0"/>
              </a:rPr>
              <a:t> as an </a:t>
            </a:r>
            <a:r>
              <a:rPr lang="en-GB" sz="2800" dirty="0" err="1">
                <a:latin typeface="Arial" panose="020B0604020202020204" pitchFamily="34" charset="0"/>
                <a:cs typeface="Arial" panose="020B0604020202020204" pitchFamily="34" charset="0"/>
              </a:rPr>
              <a:t>choitiantach</a:t>
            </a:r>
            <a:r>
              <a:rPr lang="en-GB" sz="2800" dirty="0">
                <a:latin typeface="Arial" panose="020B0604020202020204" pitchFamily="34" charset="0"/>
                <a:cs typeface="Arial" panose="020B0604020202020204" pitchFamily="34" charset="0"/>
              </a:rPr>
              <a:t> é.  </a:t>
            </a:r>
            <a:r>
              <a:rPr lang="en-GB" sz="2800" dirty="0" err="1">
                <a:latin typeface="Arial" panose="020B0604020202020204" pitchFamily="34" charset="0"/>
                <a:cs typeface="Arial" panose="020B0604020202020204" pitchFamily="34" charset="0"/>
              </a:rPr>
              <a:t>Caithfidh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smaoineadh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chomhtheacs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bunaíodh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1893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dul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cinn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rinneadh</a:t>
            </a:r>
            <a:r>
              <a:rPr lang="en-GB" sz="2800" dirty="0">
                <a:latin typeface="Arial" panose="020B0604020202020204" pitchFamily="34" charset="0"/>
                <a:cs typeface="Arial" panose="020B0604020202020204" pitchFamily="34" charset="0"/>
              </a:rPr>
              <a:t> san </a:t>
            </a:r>
            <a:r>
              <a:rPr lang="en-GB" sz="2800" dirty="0" err="1">
                <a:latin typeface="Arial" panose="020B0604020202020204" pitchFamily="34" charset="0"/>
                <a:cs typeface="Arial" panose="020B0604020202020204" pitchFamily="34" charset="0"/>
              </a:rPr>
              <a:t>eagraíocht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malltriallach</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leor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chéad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deich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mbliain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mar sin de </a:t>
            </a:r>
            <a:r>
              <a:rPr lang="en-GB" sz="2800" dirty="0" err="1">
                <a:latin typeface="Arial" panose="020B0604020202020204" pitchFamily="34" charset="0"/>
                <a:cs typeface="Arial" panose="020B0604020202020204" pitchFamily="34" charset="0"/>
              </a:rPr>
              <a:t>bhéarfaidh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suas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sinne</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1903.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Maguire must have been a very farsighted person who was extraordinary in many ways.  If we put this into context we will see that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was founded in 1893 but not much progress was made in that organisation for the first ten years, and that takes us up until 1903.</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59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B9494B-5801-4469-A75C-4FDFB29214E2}"/>
              </a:ext>
            </a:extLst>
          </p:cNvPr>
          <p:cNvSpPr/>
          <p:nvPr/>
        </p:nvSpPr>
        <p:spPr>
          <a:xfrm>
            <a:off x="685800" y="661244"/>
            <a:ext cx="11049000" cy="5262979"/>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Faoi</a:t>
            </a:r>
            <a:r>
              <a:rPr lang="en-GB" sz="2800" dirty="0">
                <a:latin typeface="Arial" panose="020B0604020202020204" pitchFamily="34" charset="0"/>
                <a:cs typeface="Arial" panose="020B0604020202020204" pitchFamily="34" charset="0"/>
              </a:rPr>
              <a:t> 1906 mar </a:t>
            </a:r>
            <a:r>
              <a:rPr lang="en-GB" sz="2800" dirty="0" err="1">
                <a:latin typeface="Arial" panose="020B0604020202020204" pitchFamily="34" charset="0"/>
                <a:cs typeface="Arial" panose="020B0604020202020204" pitchFamily="34" charset="0"/>
              </a:rPr>
              <a:t>shampla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céad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fostaithe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thuarastal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lánaimseartha</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náisiúnta</a:t>
            </a:r>
            <a:r>
              <a:rPr lang="en-GB" sz="2800" dirty="0">
                <a:latin typeface="Arial" panose="020B0604020202020204" pitchFamily="34" charset="0"/>
                <a:cs typeface="Arial" panose="020B0604020202020204" pitchFamily="34" charset="0"/>
              </a:rPr>
              <a:t> is go </a:t>
            </a:r>
            <a:r>
              <a:rPr lang="en-GB" sz="2800" dirty="0" err="1">
                <a:latin typeface="Arial" panose="020B0604020202020204" pitchFamily="34" charset="0"/>
                <a:cs typeface="Arial" panose="020B0604020202020204" pitchFamily="34" charset="0"/>
              </a:rPr>
              <a:t>hidirnáisiúnta</a:t>
            </a:r>
            <a:r>
              <a:rPr lang="en-GB" sz="2800" dirty="0">
                <a:latin typeface="Arial" panose="020B0604020202020204" pitchFamily="34" charset="0"/>
                <a:cs typeface="Arial" panose="020B0604020202020204" pitchFamily="34" charset="0"/>
              </a:rPr>
              <a:t> – sin </a:t>
            </a:r>
            <a:r>
              <a:rPr lang="en-GB" sz="2800" dirty="0" err="1">
                <a:latin typeface="Arial" panose="020B0604020202020204" pitchFamily="34" charset="0"/>
                <a:cs typeface="Arial" panose="020B0604020202020204" pitchFamily="34" charset="0"/>
              </a:rPr>
              <a:t>cuid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Mar sin de, </a:t>
            </a:r>
            <a:r>
              <a:rPr lang="en-GB" sz="2800" dirty="0" err="1">
                <a:latin typeface="Arial" panose="020B0604020202020204" pitchFamily="34" charset="0"/>
                <a:cs typeface="Arial" panose="020B0604020202020204" pitchFamily="34" charset="0"/>
              </a:rPr>
              <a:t>tá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muid</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caint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1904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léir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domhsa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as an </a:t>
            </a:r>
            <a:r>
              <a:rPr lang="en-GB" sz="2800" dirty="0" err="1">
                <a:latin typeface="Arial" panose="020B0604020202020204" pitchFamily="34" charset="0"/>
                <a:cs typeface="Arial" panose="020B0604020202020204" pitchFamily="34" charset="0"/>
              </a:rPr>
              <a:t>choitiantacht</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curtha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gcrích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By 1906 for example there are more than one hundred people employed full time by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at national and international level – that’s a lot of people.  We’re talking about the year 1904 here at this stage and it seems to me that he had achieved something out of the ordinary.  </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415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A1BED-3630-4F89-A9F4-3DB85F4D2496}"/>
              </a:ext>
            </a:extLst>
          </p:cNvPr>
          <p:cNvSpPr/>
          <p:nvPr/>
        </p:nvSpPr>
        <p:spPr>
          <a:xfrm>
            <a:off x="609600" y="376535"/>
            <a:ext cx="10972800" cy="5693866"/>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Is é sin le </a:t>
            </a:r>
            <a:r>
              <a:rPr lang="en-GB" sz="2800" dirty="0" err="1">
                <a:latin typeface="Arial" panose="020B0604020202020204" pitchFamily="34" charset="0"/>
                <a:cs typeface="Arial" panose="020B0604020202020204" pitchFamily="34" charset="0"/>
              </a:rPr>
              <a:t>rá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éirigh</a:t>
            </a:r>
            <a:r>
              <a:rPr lang="en-GB" sz="2800" dirty="0">
                <a:latin typeface="Arial" panose="020B0604020202020204" pitchFamily="34" charset="0"/>
                <a:cs typeface="Arial" panose="020B0604020202020204" pitchFamily="34" charset="0"/>
              </a:rPr>
              <a:t> leis </a:t>
            </a:r>
            <a:r>
              <a:rPr lang="en-GB" sz="2800" dirty="0" err="1">
                <a:latin typeface="Arial" panose="020B0604020202020204" pitchFamily="34" charset="0"/>
                <a:cs typeface="Arial" panose="020B0604020202020204" pitchFamily="34" charset="0"/>
              </a:rPr>
              <a:t>craobh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bhunú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amuigh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faoin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tuath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istigh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mbaile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gcathair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léiriú</a:t>
            </a:r>
            <a:r>
              <a:rPr lang="en-GB" sz="2800" dirty="0">
                <a:latin typeface="Arial" panose="020B0604020202020204" pitchFamily="34" charset="0"/>
                <a:cs typeface="Arial" panose="020B0604020202020204" pitchFamily="34" charset="0"/>
              </a:rPr>
              <a:t> é sin go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éigin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leith</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titim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amach</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intinn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Mhig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eile</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nuair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smoiníonn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tú</a:t>
            </a:r>
            <a:r>
              <a:rPr lang="en-GB" sz="2800" dirty="0">
                <a:latin typeface="Arial" panose="020B0604020202020204" pitchFamily="34" charset="0"/>
                <a:cs typeface="Arial" panose="020B0604020202020204" pitchFamily="34" charset="0"/>
              </a:rPr>
              <a:t> air, in </a:t>
            </a:r>
            <a:r>
              <a:rPr lang="en-GB" sz="2800" dirty="0" err="1">
                <a:latin typeface="Arial" panose="020B0604020202020204" pitchFamily="34" charset="0"/>
                <a:cs typeface="Arial" panose="020B0604020202020204" pitchFamily="34" charset="0"/>
              </a:rPr>
              <a:t>eagraíocht</a:t>
            </a:r>
            <a:r>
              <a:rPr lang="en-GB" sz="2800" dirty="0">
                <a:latin typeface="Arial" panose="020B0604020202020204" pitchFamily="34" charset="0"/>
                <a:cs typeface="Arial" panose="020B0604020202020204" pitchFamily="34" charset="0"/>
              </a:rPr>
              <a:t> mar sin </a:t>
            </a:r>
            <a:r>
              <a:rPr lang="en-GB" sz="2800" dirty="0" err="1">
                <a:latin typeface="Arial" panose="020B0604020202020204" pitchFamily="34" charset="0"/>
                <a:cs typeface="Arial" panose="020B0604020202020204" pitchFamily="34" charset="0"/>
              </a:rPr>
              <a:t>bíonn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coiste</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dhíth</a:t>
            </a:r>
            <a:r>
              <a:rPr lang="en-GB" sz="2800" dirty="0">
                <a:latin typeface="Arial" panose="020B0604020202020204" pitchFamily="34" charset="0"/>
                <a:cs typeface="Arial" panose="020B0604020202020204" pitchFamily="34" charset="0"/>
              </a:rPr>
              <a:t> ort, </a:t>
            </a:r>
            <a:r>
              <a:rPr lang="en-GB" sz="2800" dirty="0" err="1">
                <a:latin typeface="Arial" panose="020B0604020202020204" pitchFamily="34" charset="0"/>
                <a:cs typeface="Arial" panose="020B0604020202020204" pitchFamily="34" charset="0"/>
              </a:rPr>
              <a:t>bíonn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rúnaí</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dhíth</a:t>
            </a:r>
            <a:r>
              <a:rPr lang="en-GB" sz="2800" dirty="0">
                <a:latin typeface="Arial" panose="020B0604020202020204" pitchFamily="34" charset="0"/>
                <a:cs typeface="Arial" panose="020B0604020202020204" pitchFamily="34" charset="0"/>
              </a:rPr>
              <a:t> ort, </a:t>
            </a:r>
            <a:r>
              <a:rPr lang="en-GB" sz="2800" dirty="0" err="1">
                <a:latin typeface="Arial" panose="020B0604020202020204" pitchFamily="34" charset="0"/>
                <a:cs typeface="Arial" panose="020B0604020202020204" pitchFamily="34" charset="0"/>
              </a:rPr>
              <a:t>bíonn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cathaoirleach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cisteoir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mar sin de.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That’s to say that he succeeded in forming a new branch, not in a town or a city but in a rural area and that shows that Maguire was thinking in an extraordinary way.  And another thing when you think about it, in an organisation like that you need a committee, you need a secretary, you need a chairman and a treasurer and so on.</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83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F8ACC-E5DC-4D6F-959F-AE176C36A6DD}"/>
              </a:ext>
            </a:extLst>
          </p:cNvPr>
          <p:cNvSpPr/>
          <p:nvPr/>
        </p:nvSpPr>
        <p:spPr>
          <a:xfrm>
            <a:off x="570451" y="435865"/>
            <a:ext cx="10746298" cy="646331"/>
          </a:xfrm>
          <a:prstGeom prst="rect">
            <a:avLst/>
          </a:prstGeom>
        </p:spPr>
        <p:txBody>
          <a:bodyPr wrap="square">
            <a:spAutoFit/>
          </a:bodyPr>
          <a:lstStyle/>
          <a:p>
            <a:br>
              <a:rPr lang="en-GB" dirty="0"/>
            </a:br>
            <a:endParaRPr lang="en-GB" dirty="0"/>
          </a:p>
        </p:txBody>
      </p:sp>
      <p:sp>
        <p:nvSpPr>
          <p:cNvPr id="3" name="Rectangle 2">
            <a:extLst>
              <a:ext uri="{FF2B5EF4-FFF2-40B4-BE49-F238E27FC236}">
                <a16:creationId xmlns:a16="http://schemas.microsoft.com/office/drawing/2014/main" id="{2943065F-722A-4F22-8CE8-A704CF2C78A8}"/>
              </a:ext>
            </a:extLst>
          </p:cNvPr>
          <p:cNvSpPr/>
          <p:nvPr/>
        </p:nvSpPr>
        <p:spPr>
          <a:xfrm>
            <a:off x="380300" y="227925"/>
            <a:ext cx="11590789" cy="6555641"/>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Rugadh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hathair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1882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bhFód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gceantar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Gaeltachta</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iarthuaisceart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Chontae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cén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cineál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cúlra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é ag </a:t>
            </a:r>
            <a:r>
              <a:rPr lang="en-GB" sz="2800" dirty="0" err="1">
                <a:latin typeface="Arial" panose="020B0604020202020204" pitchFamily="34" charset="0"/>
                <a:cs typeface="Arial" panose="020B0604020202020204" pitchFamily="34" charset="0"/>
              </a:rPr>
              <a:t>fás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ansin</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Ruadháin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cainteoir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dúchais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Fhód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gáriníon</a:t>
            </a:r>
            <a:r>
              <a:rPr lang="en-GB" sz="2800" dirty="0">
                <a:latin typeface="Arial" panose="020B0604020202020204" pitchFamily="34" charset="0"/>
                <a:cs typeface="Arial" panose="020B0604020202020204" pitchFamily="34" charset="0"/>
              </a:rPr>
              <a:t> le col </a:t>
            </a:r>
            <a:r>
              <a:rPr lang="en-GB" sz="2800" dirty="0" err="1">
                <a:latin typeface="Arial" panose="020B0604020202020204" pitchFamily="34" charset="0"/>
                <a:cs typeface="Arial" panose="020B0604020202020204" pitchFamily="34" charset="0"/>
              </a:rPr>
              <a:t>ceathar</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leis an </a:t>
            </a:r>
            <a:r>
              <a:rPr lang="en-GB" sz="2800" dirty="0" err="1">
                <a:latin typeface="Arial" panose="020B0604020202020204" pitchFamily="34" charset="0"/>
                <a:cs typeface="Arial" panose="020B0604020202020204" pitchFamily="34" charset="0"/>
              </a:rPr>
              <a:t>cheist</a:t>
            </a:r>
            <a:r>
              <a:rPr lang="en-GB" sz="2800" dirty="0">
                <a:latin typeface="Arial" panose="020B0604020202020204" pitchFamily="34" charset="0"/>
                <a:cs typeface="Arial" panose="020B0604020202020204" pitchFamily="34" charset="0"/>
              </a:rPr>
              <a:t> sin a </a:t>
            </a:r>
            <a:r>
              <a:rPr lang="en-GB" sz="2800" dirty="0" err="1">
                <a:latin typeface="Arial" panose="020B0604020202020204" pitchFamily="34" charset="0"/>
                <a:cs typeface="Arial" panose="020B0604020202020204" pitchFamily="34" charset="0"/>
              </a:rPr>
              <a:t>fhreagairt</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Her father Martin </a:t>
            </a:r>
            <a:r>
              <a:rPr lang="en-GB" sz="2800" dirty="0" err="1">
                <a:solidFill>
                  <a:srgbClr val="FF0000"/>
                </a:solidFill>
                <a:latin typeface="Arial" panose="020B0604020202020204" pitchFamily="34" charset="0"/>
                <a:cs typeface="Arial" panose="020B0604020202020204" pitchFamily="34" charset="0"/>
              </a:rPr>
              <a:t>Gauhan</a:t>
            </a:r>
            <a:r>
              <a:rPr lang="en-GB" sz="2800" dirty="0">
                <a:solidFill>
                  <a:srgbClr val="FF0000"/>
                </a:solidFill>
                <a:latin typeface="Arial" panose="020B0604020202020204" pitchFamily="34" charset="0"/>
                <a:cs typeface="Arial" panose="020B0604020202020204" pitchFamily="34" charset="0"/>
              </a:rPr>
              <a:t> was born in the year 1882 in the Black Sod Gaeltacht area of north west County Mayo, but what kind of background did he have </a:t>
            </a:r>
            <a:r>
              <a:rPr lang="en-GB" sz="2800" dirty="0" err="1">
                <a:solidFill>
                  <a:srgbClr val="FF0000"/>
                </a:solidFill>
                <a:latin typeface="Arial" panose="020B0604020202020204" pitchFamily="34" charset="0"/>
                <a:cs typeface="Arial" panose="020B0604020202020204" pitchFamily="34" charset="0"/>
              </a:rPr>
              <a:t>growin</a:t>
            </a:r>
            <a:r>
              <a:rPr lang="en-GB" sz="2800" dirty="0">
                <a:solidFill>
                  <a:srgbClr val="FF0000"/>
                </a:solidFill>
                <a:latin typeface="Arial" panose="020B0604020202020204" pitchFamily="34" charset="0"/>
                <a:cs typeface="Arial" panose="020B0604020202020204" pitchFamily="34" charset="0"/>
              </a:rPr>
              <a:t> up in that area?</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Here is </a:t>
            </a:r>
            <a:r>
              <a:rPr lang="en-GB" sz="2800" dirty="0" err="1">
                <a:solidFill>
                  <a:srgbClr val="FF0000"/>
                </a:solidFill>
                <a:latin typeface="Arial" panose="020B0604020202020204" pitchFamily="34" charset="0"/>
                <a:cs typeface="Arial" panose="020B0604020202020204" pitchFamily="34" charset="0"/>
              </a:rPr>
              <a:t>Máire</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Uí</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Ruadhain</a:t>
            </a:r>
            <a:r>
              <a:rPr lang="en-GB" sz="2800" dirty="0">
                <a:solidFill>
                  <a:srgbClr val="FF0000"/>
                </a:solidFill>
                <a:latin typeface="Arial" panose="020B0604020202020204" pitchFamily="34" charset="0"/>
                <a:cs typeface="Arial" panose="020B0604020202020204" pitchFamily="34" charset="0"/>
              </a:rPr>
              <a:t>, a native speaker form Black Sod, a grand-daughter of a first cousin </a:t>
            </a:r>
            <a:r>
              <a:rPr lang="en-GB" sz="2800" dirty="0" err="1">
                <a:solidFill>
                  <a:srgbClr val="FF0000"/>
                </a:solidFill>
                <a:latin typeface="Arial" panose="020B0604020202020204" pitchFamily="34" charset="0"/>
                <a:cs typeface="Arial" panose="020B0604020202020204" pitchFamily="34" charset="0"/>
              </a:rPr>
              <a:t>Máirtín’s</a:t>
            </a:r>
            <a:r>
              <a:rPr lang="en-GB" sz="2800" dirty="0">
                <a:solidFill>
                  <a:srgbClr val="FF0000"/>
                </a:solidFill>
                <a:latin typeface="Arial" panose="020B0604020202020204" pitchFamily="34" charset="0"/>
                <a:cs typeface="Arial" panose="020B0604020202020204" pitchFamily="34" charset="0"/>
              </a:rPr>
              <a:t> to answer that question.</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732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95123A-E2AD-419A-BCE6-7E9A6022B3F2}"/>
              </a:ext>
            </a:extLst>
          </p:cNvPr>
          <p:cNvSpPr/>
          <p:nvPr/>
        </p:nvSpPr>
        <p:spPr>
          <a:xfrm>
            <a:off x="609600" y="458599"/>
            <a:ext cx="11033760" cy="6555641"/>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Tá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muid</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caint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daonra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iontach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beag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cheantar</a:t>
            </a:r>
            <a:r>
              <a:rPr lang="en-GB" sz="2800" dirty="0">
                <a:latin typeface="Arial" panose="020B0604020202020204" pitchFamily="34" charset="0"/>
                <a:cs typeface="Arial" panose="020B0604020202020204" pitchFamily="34" charset="0"/>
              </a:rPr>
              <a:t> sin, ach </a:t>
            </a:r>
            <a:r>
              <a:rPr lang="en-GB" sz="2800" dirty="0" err="1">
                <a:latin typeface="Arial" panose="020B0604020202020204" pitchFamily="34" charset="0"/>
                <a:cs typeface="Arial" panose="020B0604020202020204" pitchFamily="34" charset="0"/>
              </a:rPr>
              <a:t>chan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amháin</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smaointigh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dalaí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maireachtála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san am – </a:t>
            </a:r>
            <a:r>
              <a:rPr lang="en-GB" sz="2800" dirty="0" err="1">
                <a:latin typeface="Arial" panose="020B0604020202020204" pitchFamily="34" charset="0"/>
                <a:cs typeface="Arial" panose="020B0604020202020204" pitchFamily="34" charset="0"/>
              </a:rPr>
              <a:t>bunús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amuigh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mbun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sclabhaíocht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talaimh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amuigh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feirmeacha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beaga</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sclabhaíocht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son </a:t>
            </a:r>
            <a:r>
              <a:rPr lang="en-GB" sz="2800" dirty="0" err="1">
                <a:latin typeface="Arial" panose="020B0604020202020204" pitchFamily="34" charset="0"/>
                <a:cs typeface="Arial" panose="020B0604020202020204" pitchFamily="34" charset="0"/>
              </a:rPr>
              <a:t>dhaoine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 son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iad</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obair</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dhubh</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dubh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iad</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teacht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bhaile</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tithe </a:t>
            </a:r>
            <a:r>
              <a:rPr lang="en-GB" sz="2800" dirty="0" err="1">
                <a:latin typeface="Arial" panose="020B0604020202020204" pitchFamily="34" charset="0"/>
                <a:cs typeface="Arial" panose="020B0604020202020204" pitchFamily="34" charset="0"/>
              </a:rPr>
              <a:t>beaga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dorcha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mhór</a:t>
            </a:r>
            <a:r>
              <a:rPr lang="en-GB" sz="2800" dirty="0">
                <a:latin typeface="Arial" panose="020B0604020202020204" pitchFamily="34" charset="0"/>
                <a:cs typeface="Arial" panose="020B0604020202020204" pitchFamily="34" charset="0"/>
              </a:rPr>
              <a:t> den am go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fuar</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We’re talking about a very small population in that area, and not only that but think of the livelihoods that people had at that time – most of them were employed in farm labouring, out labouring on small farms for other people or for themselves from morning </a:t>
            </a:r>
            <a:r>
              <a:rPr lang="en-GB" sz="2800" dirty="0" err="1">
                <a:solidFill>
                  <a:srgbClr val="FF0000"/>
                </a:solidFill>
                <a:latin typeface="Arial" panose="020B0604020202020204" pitchFamily="34" charset="0"/>
                <a:cs typeface="Arial" panose="020B0604020202020204" pitchFamily="34" charset="0"/>
              </a:rPr>
              <a:t>til</a:t>
            </a:r>
            <a:r>
              <a:rPr lang="en-GB" sz="2800" dirty="0">
                <a:solidFill>
                  <a:srgbClr val="FF0000"/>
                </a:solidFill>
                <a:latin typeface="Arial" panose="020B0604020202020204" pitchFamily="34" charset="0"/>
                <a:cs typeface="Arial" panose="020B0604020202020204" pitchFamily="34" charset="0"/>
              </a:rPr>
              <a:t> night, and them coming home to small houses that were dark and also often cold and damp.</a:t>
            </a:r>
          </a:p>
          <a:p>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997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84371-47ED-4AD8-B59F-6716AA139F25}"/>
              </a:ext>
            </a:extLst>
          </p:cNvPr>
          <p:cNvSpPr/>
          <p:nvPr/>
        </p:nvSpPr>
        <p:spPr>
          <a:xfrm>
            <a:off x="731520" y="710476"/>
            <a:ext cx="10576560" cy="4401205"/>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Ach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hiad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cúinsí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fisiciúla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amháin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chruthaigh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deacrachtaí</a:t>
            </a:r>
            <a:r>
              <a:rPr lang="en-GB" sz="2800" dirty="0">
                <a:latin typeface="Arial" panose="020B0604020202020204" pitchFamily="34" charset="0"/>
                <a:cs typeface="Arial" panose="020B0604020202020204" pitchFamily="34" charset="0"/>
              </a:rPr>
              <a:t> do </a:t>
            </a:r>
            <a:r>
              <a:rPr lang="en-GB" sz="2800" dirty="0" err="1">
                <a:latin typeface="Arial" panose="020B0604020202020204" pitchFamily="34" charset="0"/>
                <a:cs typeface="Arial" panose="020B0604020202020204" pitchFamily="34" charset="0"/>
              </a:rPr>
              <a:t>dhaoine</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tús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chéid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caite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míníonn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Peadar</a:t>
            </a:r>
            <a:r>
              <a:rPr lang="en-GB" sz="2800" dirty="0">
                <a:latin typeface="Arial" panose="020B0604020202020204" pitchFamily="34" charset="0"/>
                <a:cs typeface="Arial" panose="020B0604020202020204" pitchFamily="34" charset="0"/>
              </a:rPr>
              <a:t> Mac </a:t>
            </a:r>
            <a:r>
              <a:rPr lang="en-GB" sz="2800" dirty="0" err="1">
                <a:latin typeface="Arial" panose="020B0604020202020204" pitchFamily="34" charset="0"/>
                <a:cs typeface="Arial" panose="020B0604020202020204" pitchFamily="34" charset="0"/>
              </a:rPr>
              <a:t>Gabhann</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tuaithe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faoi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bhrú</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gheall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chúinsí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staire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fosta</a:t>
            </a:r>
            <a:r>
              <a:rPr lang="en-GB" sz="2800" dirty="0">
                <a:latin typeface="Arial" panose="020B0604020202020204" pitchFamily="34" charset="0"/>
                <a:cs typeface="Arial" panose="020B0604020202020204" pitchFamily="34" charset="0"/>
              </a:rPr>
              <a:t>.</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But it wasn’t only the physical conditions that created difficulties for people at the beginning of the last century, </a:t>
            </a:r>
            <a:r>
              <a:rPr lang="en-GB" sz="2800" dirty="0" err="1">
                <a:solidFill>
                  <a:srgbClr val="FF0000"/>
                </a:solidFill>
                <a:latin typeface="Arial" panose="020B0604020202020204" pitchFamily="34" charset="0"/>
                <a:cs typeface="Arial" panose="020B0604020202020204" pitchFamily="34" charset="0"/>
              </a:rPr>
              <a:t>Peadar</a:t>
            </a:r>
            <a:r>
              <a:rPr lang="en-GB" sz="2800" dirty="0">
                <a:solidFill>
                  <a:srgbClr val="FF0000"/>
                </a:solidFill>
                <a:latin typeface="Arial" panose="020B0604020202020204" pitchFamily="34" charset="0"/>
                <a:cs typeface="Arial" panose="020B0604020202020204" pitchFamily="34" charset="0"/>
              </a:rPr>
              <a:t> Mac </a:t>
            </a:r>
            <a:r>
              <a:rPr lang="en-GB" sz="2800" dirty="0" err="1">
                <a:solidFill>
                  <a:srgbClr val="FF0000"/>
                </a:solidFill>
                <a:latin typeface="Arial" panose="020B0604020202020204" pitchFamily="34" charset="0"/>
                <a:cs typeface="Arial" panose="020B0604020202020204" pitchFamily="34" charset="0"/>
              </a:rPr>
              <a:t>Gabhann</a:t>
            </a:r>
            <a:r>
              <a:rPr lang="en-GB" sz="2800" dirty="0">
                <a:solidFill>
                  <a:srgbClr val="FF0000"/>
                </a:solidFill>
                <a:latin typeface="Arial" panose="020B0604020202020204" pitchFamily="34" charset="0"/>
                <a:cs typeface="Arial" panose="020B0604020202020204" pitchFamily="34" charset="0"/>
              </a:rPr>
              <a:t> explains that these country people were also under pressure for historical reasons.</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172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6ACD4A-EAD6-462F-8958-85CA578EFA5B}"/>
              </a:ext>
            </a:extLst>
          </p:cNvPr>
          <p:cNvSpPr/>
          <p:nvPr/>
        </p:nvSpPr>
        <p:spPr>
          <a:xfrm>
            <a:off x="477982" y="366623"/>
            <a:ext cx="11241578" cy="6555641"/>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Insan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dara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leath</a:t>
            </a:r>
            <a:r>
              <a:rPr lang="en-GB" sz="2800" dirty="0">
                <a:latin typeface="Arial" panose="020B0604020202020204" pitchFamily="34" charset="0"/>
                <a:cs typeface="Arial" panose="020B0604020202020204" pitchFamily="34" charset="0"/>
              </a:rPr>
              <a:t> den </a:t>
            </a:r>
            <a:r>
              <a:rPr lang="en-GB" sz="2800" dirty="0" err="1">
                <a:latin typeface="Arial" panose="020B0604020202020204" pitchFamily="34" charset="0"/>
                <a:cs typeface="Arial" panose="020B0604020202020204" pitchFamily="34" charset="0"/>
              </a:rPr>
              <a:t>naoú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aois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déag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ndiaidh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Ghorta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tháinig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amach</a:t>
            </a:r>
            <a:r>
              <a:rPr lang="en-GB" sz="2800" dirty="0">
                <a:latin typeface="Arial" panose="020B0604020202020204" pitchFamily="34" charset="0"/>
                <a:cs typeface="Arial" panose="020B0604020202020204" pitchFamily="34" charset="0"/>
              </a:rPr>
              <a:t> as </a:t>
            </a:r>
            <a:r>
              <a:rPr lang="en-GB" sz="2800" dirty="0" err="1">
                <a:latin typeface="Arial" panose="020B0604020202020204" pitchFamily="34" charset="0"/>
                <a:cs typeface="Arial" panose="020B0604020202020204" pitchFamily="34" charset="0"/>
              </a:rPr>
              <a:t>ré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iontach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dorcha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Caithfidh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smaointiú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scéal</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chaill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cúigiú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ndaonra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idir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mhílaois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insan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1900 </a:t>
            </a:r>
            <a:r>
              <a:rPr lang="en-GB" sz="2800" dirty="0" err="1">
                <a:latin typeface="Arial" panose="020B0604020202020204" pitchFamily="34" charset="0"/>
                <a:cs typeface="Arial" panose="020B0604020202020204" pitchFamily="34" charset="0"/>
              </a:rPr>
              <a:t>ansin</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iomaí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anachain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cruatan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d’fhulaing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da </a:t>
            </a:r>
            <a:r>
              <a:rPr lang="en-GB" sz="2800" dirty="0" err="1">
                <a:latin typeface="Arial" panose="020B0604020202020204" pitchFamily="34" charset="0"/>
                <a:cs typeface="Arial" panose="020B0604020202020204" pitchFamily="34" charset="0"/>
              </a:rPr>
              <a:t>bharr</a:t>
            </a:r>
            <a:r>
              <a:rPr lang="en-GB" sz="2800" dirty="0">
                <a:latin typeface="Arial" panose="020B0604020202020204" pitchFamily="34" charset="0"/>
                <a:cs typeface="Arial" panose="020B0604020202020204" pitchFamily="34" charset="0"/>
              </a:rPr>
              <a:t> sin is </a:t>
            </a:r>
            <a:r>
              <a:rPr lang="en-GB" sz="2800" dirty="0" err="1">
                <a:latin typeface="Arial" panose="020B0604020202020204" pitchFamily="34" charset="0"/>
                <a:cs typeface="Arial" panose="020B0604020202020204" pitchFamily="34" charset="0"/>
              </a:rPr>
              <a:t>amhlaidh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minic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náire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orthu</a:t>
            </a:r>
            <a:r>
              <a:rPr lang="en-GB" sz="2800" dirty="0">
                <a:latin typeface="Arial" panose="020B0604020202020204" pitchFamily="34" charset="0"/>
                <a:cs typeface="Arial" panose="020B0604020202020204" pitchFamily="34" charset="0"/>
              </a:rPr>
              <a:t> as a </a:t>
            </a:r>
            <a:r>
              <a:rPr lang="en-GB" sz="2800" dirty="0" err="1">
                <a:latin typeface="Arial" panose="020B0604020202020204" pitchFamily="34" charset="0"/>
                <a:cs typeface="Arial" panose="020B0604020202020204" pitchFamily="34" charset="0"/>
              </a:rPr>
              <a:t>dteanga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as a </a:t>
            </a:r>
            <a:r>
              <a:rPr lang="en-GB" sz="2800" dirty="0" err="1">
                <a:latin typeface="Arial" panose="020B0604020202020204" pitchFamily="34" charset="0"/>
                <a:cs typeface="Arial" panose="020B0604020202020204" pitchFamily="34" charset="0"/>
              </a:rPr>
              <a:t>ndúchas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In the second half of the 19</a:t>
            </a:r>
            <a:r>
              <a:rPr lang="en-GB" sz="2800" baseline="30000" dirty="0">
                <a:solidFill>
                  <a:srgbClr val="FF0000"/>
                </a:solidFill>
                <a:latin typeface="Arial" panose="020B0604020202020204" pitchFamily="34" charset="0"/>
                <a:cs typeface="Arial" panose="020B0604020202020204" pitchFamily="34" charset="0"/>
              </a:rPr>
              <a:t>th</a:t>
            </a:r>
            <a:r>
              <a:rPr lang="en-GB" sz="2800" dirty="0">
                <a:solidFill>
                  <a:srgbClr val="FF0000"/>
                </a:solidFill>
                <a:latin typeface="Arial" panose="020B0604020202020204" pitchFamily="34" charset="0"/>
                <a:cs typeface="Arial" panose="020B0604020202020204" pitchFamily="34" charset="0"/>
              </a:rPr>
              <a:t> Century the Irish people came through a very dark time.  We must remember that they lost a fifth of their population between 1841 and 1951, and by the time they’d reached the millennium in 1900 then, they had suffered much hardship and loss and because of that it seems that they often felt ashamed of their native language and heritage. </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193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CF61FC-E9F6-4EC4-9E07-27EAD562E23C}"/>
              </a:ext>
            </a:extLst>
          </p:cNvPr>
          <p:cNvSpPr/>
          <p:nvPr/>
        </p:nvSpPr>
        <p:spPr>
          <a:xfrm>
            <a:off x="731520" y="541496"/>
            <a:ext cx="10789920" cy="4832092"/>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Mar sin de, is </a:t>
            </a:r>
            <a:r>
              <a:rPr lang="en-GB" sz="2800" dirty="0" err="1">
                <a:latin typeface="Arial" panose="020B0604020202020204" pitchFamily="34" charset="0"/>
                <a:cs typeface="Arial" panose="020B0604020202020204" pitchFamily="34" charset="0"/>
              </a:rPr>
              <a:t>dóiche</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gcaithfidh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aimsigh</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laige</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phobal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Dúirt</a:t>
            </a:r>
            <a:r>
              <a:rPr lang="en-GB" sz="2800" dirty="0">
                <a:latin typeface="Arial" panose="020B0604020202020204" pitchFamily="34" charset="0"/>
                <a:cs typeface="Arial" panose="020B0604020202020204" pitchFamily="34" charset="0"/>
              </a:rPr>
              <a:t> bean </a:t>
            </a:r>
            <a:r>
              <a:rPr lang="en-GB" sz="2800" dirty="0" err="1">
                <a:latin typeface="Arial" panose="020B0604020202020204" pitchFamily="34" charset="0"/>
                <a:cs typeface="Arial" panose="020B0604020202020204" pitchFamily="34" charset="0"/>
              </a:rPr>
              <a:t>amháin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í ag </a:t>
            </a:r>
            <a:r>
              <a:rPr lang="en-GB" sz="2800" dirty="0" err="1">
                <a:latin typeface="Arial" panose="020B0604020202020204" pitchFamily="34" charset="0"/>
                <a:cs typeface="Arial" panose="020B0604020202020204" pitchFamily="34" charset="0"/>
              </a:rPr>
              <a:t>scríobh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aithin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éigean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bród</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mhúscailt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measc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fána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dteanga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dúchais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fána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gcultúr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dúchais</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Maguire mostly likely found that weakness in his own community in Dromore.  As one woman said while writing about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that the League recognised the need to awaken pride in the people in their language and culture.</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30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B298C-8C48-40EE-880E-916035261D03}"/>
              </a:ext>
            </a:extLst>
          </p:cNvPr>
          <p:cNvSpPr/>
          <p:nvPr/>
        </p:nvSpPr>
        <p:spPr>
          <a:xfrm>
            <a:off x="441960" y="366623"/>
            <a:ext cx="11292840" cy="6124754"/>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t>
            </a:r>
            <a:r>
              <a:rPr lang="en-GB" sz="2800" dirty="0" err="1">
                <a:latin typeface="Arial" panose="020B0604020202020204" pitchFamily="34" charset="0"/>
                <a:cs typeface="Arial" panose="020B0604020202020204" pitchFamily="34" charset="0"/>
              </a:rPr>
              <a:t>Bród</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mhuscailt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measc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fána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dteanga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dúchais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deir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Peadar</a:t>
            </a:r>
            <a:r>
              <a:rPr lang="en-GB" sz="2800" dirty="0">
                <a:latin typeface="Arial" panose="020B0604020202020204" pitchFamily="34" charset="0"/>
                <a:cs typeface="Arial" panose="020B0604020202020204" pitchFamily="34" charset="0"/>
              </a:rPr>
              <a:t> Mac </a:t>
            </a:r>
            <a:r>
              <a:rPr lang="en-GB" sz="2800" dirty="0" err="1">
                <a:latin typeface="Arial" panose="020B0604020202020204" pitchFamily="34" charset="0"/>
                <a:cs typeface="Arial" panose="020B0604020202020204" pitchFamily="34" charset="0"/>
              </a:rPr>
              <a:t>Gabhann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B’shin</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díreach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dúshlán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roimh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timire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taistil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tháinig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Chontae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1904.  </a:t>
            </a:r>
            <a:r>
              <a:rPr lang="en-GB" sz="2800" dirty="0" err="1">
                <a:latin typeface="Arial" panose="020B0604020202020204" pitchFamily="34" charset="0"/>
                <a:cs typeface="Arial" panose="020B0604020202020204" pitchFamily="34" charset="0"/>
              </a:rPr>
              <a:t>D’oibrigh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pharóiste</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mhúinteoir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bunscoileanna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scoileanna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náisiúnta</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tugadh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orthu</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theagasc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do </a:t>
            </a:r>
            <a:r>
              <a:rPr lang="en-GB" sz="2800" dirty="0" err="1">
                <a:latin typeface="Arial" panose="020B0604020202020204" pitchFamily="34" charset="0"/>
                <a:cs typeface="Arial" panose="020B0604020202020204" pitchFamily="34" charset="0"/>
              </a:rPr>
              <a:t>dhaoine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fásta</a:t>
            </a:r>
            <a:r>
              <a:rPr lang="en-GB" sz="2800" dirty="0">
                <a:latin typeface="Arial" panose="020B0604020202020204" pitchFamily="34" charset="0"/>
                <a:cs typeface="Arial" panose="020B0604020202020204" pitchFamily="34" charset="0"/>
              </a:rPr>
              <a:t> san </a:t>
            </a:r>
            <a:r>
              <a:rPr lang="en-GB" sz="2800" dirty="0" err="1">
                <a:latin typeface="Arial" panose="020B0604020202020204" pitchFamily="34" charset="0"/>
                <a:cs typeface="Arial" panose="020B0604020202020204" pitchFamily="34" charset="0"/>
              </a:rPr>
              <a:t>oíche</a:t>
            </a:r>
            <a:r>
              <a:rPr lang="en-GB" sz="2800" dirty="0">
                <a:latin typeface="Arial" panose="020B0604020202020204" pitchFamily="34" charset="0"/>
                <a:cs typeface="Arial" panose="020B0604020202020204" pitchFamily="34" charset="0"/>
              </a:rPr>
              <a:t>. </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“To awaken pride in the people in their own native language” </a:t>
            </a:r>
            <a:r>
              <a:rPr lang="en-GB" sz="2800" dirty="0" err="1">
                <a:solidFill>
                  <a:srgbClr val="FF0000"/>
                </a:solidFill>
                <a:latin typeface="Arial" panose="020B0604020202020204" pitchFamily="34" charset="0"/>
                <a:cs typeface="Arial" panose="020B0604020202020204" pitchFamily="34" charset="0"/>
              </a:rPr>
              <a:t>Peadar</a:t>
            </a:r>
            <a:r>
              <a:rPr lang="en-GB" sz="2800" dirty="0">
                <a:solidFill>
                  <a:srgbClr val="FF0000"/>
                </a:solidFill>
                <a:latin typeface="Arial" panose="020B0604020202020204" pitchFamily="34" charset="0"/>
                <a:cs typeface="Arial" panose="020B0604020202020204" pitchFamily="34" charset="0"/>
              </a:rPr>
              <a:t> Mac </a:t>
            </a:r>
            <a:r>
              <a:rPr lang="en-GB" sz="2800" dirty="0" err="1">
                <a:solidFill>
                  <a:srgbClr val="FF0000"/>
                </a:solidFill>
                <a:latin typeface="Arial" panose="020B0604020202020204" pitchFamily="34" charset="0"/>
                <a:cs typeface="Arial" panose="020B0604020202020204" pitchFamily="34" charset="0"/>
              </a:rPr>
              <a:t>Gabhann</a:t>
            </a:r>
            <a:r>
              <a:rPr lang="en-GB" sz="2800" dirty="0">
                <a:solidFill>
                  <a:srgbClr val="FF0000"/>
                </a:solidFill>
                <a:latin typeface="Arial" panose="020B0604020202020204" pitchFamily="34" charset="0"/>
                <a:cs typeface="Arial" panose="020B0604020202020204" pitchFamily="34" charset="0"/>
              </a:rPr>
              <a:t> says there.  That’s exactly the challenge that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faced when he came from Co Mayo to Dromore in 1904.  He worked in that parish as a teacher in the primary schools (or the national schools as they were called at that time) and he also taught Irish to adults at night. </a:t>
            </a:r>
          </a:p>
        </p:txBody>
      </p:sp>
    </p:spTree>
    <p:extLst>
      <p:ext uri="{BB962C8B-B14F-4D97-AF65-F5344CB8AC3E}">
        <p14:creationId xmlns:p14="http://schemas.microsoft.com/office/powerpoint/2010/main" val="2043362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2660AB-32ED-42D6-98F8-7084038D3750}"/>
              </a:ext>
            </a:extLst>
          </p:cNvPr>
          <p:cNvSpPr/>
          <p:nvPr/>
        </p:nvSpPr>
        <p:spPr>
          <a:xfrm>
            <a:off x="609600" y="594420"/>
            <a:ext cx="10942320" cy="5693866"/>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maith</a:t>
            </a:r>
            <a:r>
              <a:rPr lang="en-GB" sz="2800" dirty="0">
                <a:latin typeface="Arial" panose="020B0604020202020204" pitchFamily="34" charset="0"/>
                <a:cs typeface="Arial" panose="020B0604020202020204" pitchFamily="34" charset="0"/>
              </a:rPr>
              <a:t> le sin </a:t>
            </a:r>
            <a:r>
              <a:rPr lang="en-GB" sz="2800" dirty="0" err="1">
                <a:latin typeface="Arial" panose="020B0604020202020204" pitchFamily="34" charset="0"/>
                <a:cs typeface="Arial" panose="020B0604020202020204" pitchFamily="34" charset="0"/>
              </a:rPr>
              <a:t>d’ullmhaigh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múinteoirí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áitiúla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gcomharba</a:t>
            </a:r>
            <a:r>
              <a:rPr lang="en-GB" sz="2800" dirty="0">
                <a:latin typeface="Arial" panose="020B0604020202020204" pitchFamily="34" charset="0"/>
                <a:cs typeface="Arial" panose="020B0604020202020204" pitchFamily="34" charset="0"/>
              </a:rPr>
              <a:t> air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mhúinteoirí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fhéidir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theagasc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sáite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dteagasc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Mor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imeachtaí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sóisialta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sgoraíochtaí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dramaí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mhaithe</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suim</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mhúscailt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measc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dteanga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gcultúir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dúchais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As well as that he prepared local teachers to teach Irish so that they could succeed him.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was immersed in teaching Irish and in organising social events such as social evenings and dramas in order to inspire local people to take an interest in their own native language and culture.  </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076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AC4A2A-B21D-43F0-B638-9907A3B6D073}"/>
              </a:ext>
            </a:extLst>
          </p:cNvPr>
          <p:cNvSpPr/>
          <p:nvPr/>
        </p:nvSpPr>
        <p:spPr>
          <a:xfrm>
            <a:off x="739140" y="771436"/>
            <a:ext cx="10713720" cy="4832092"/>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Imeachtaí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ndearna</a:t>
            </a:r>
            <a:r>
              <a:rPr lang="en-GB" sz="2800" dirty="0">
                <a:latin typeface="Arial" panose="020B0604020202020204" pitchFamily="34" charset="0"/>
                <a:cs typeface="Arial" panose="020B0604020202020204" pitchFamily="34" charset="0"/>
              </a:rPr>
              <a:t> the Ulster Herald </a:t>
            </a:r>
            <a:r>
              <a:rPr lang="en-GB" sz="2800" dirty="0" err="1">
                <a:latin typeface="Arial" panose="020B0604020202020204" pitchFamily="34" charset="0"/>
                <a:cs typeface="Arial" panose="020B0604020202020204" pitchFamily="34" charset="0"/>
              </a:rPr>
              <a:t>tuairisc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orthu</a:t>
            </a:r>
            <a:r>
              <a:rPr lang="en-GB" sz="2800" dirty="0">
                <a:latin typeface="Arial" panose="020B0604020202020204" pitchFamily="34" charset="0"/>
                <a:cs typeface="Arial" panose="020B0604020202020204" pitchFamily="34" charset="0"/>
              </a:rPr>
              <a:t> ag an am.  Sa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1905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tuairisc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nuachtán</a:t>
            </a:r>
            <a:r>
              <a:rPr lang="en-GB" sz="2800" dirty="0">
                <a:latin typeface="Arial" panose="020B0604020202020204" pitchFamily="34" charset="0"/>
                <a:cs typeface="Arial" panose="020B0604020202020204" pitchFamily="34" charset="0"/>
              </a:rPr>
              <a:t> sin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sgoraíocht</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siúl</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Chraobh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áitiúil</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Damhnait</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These were events that the Ulster Herald reported on at that time.  In the year 1905 there was a report in that newspaper on a social evening that had been organised by the local St </a:t>
            </a:r>
            <a:r>
              <a:rPr lang="en-GB" sz="2800" dirty="0" err="1">
                <a:solidFill>
                  <a:srgbClr val="FF0000"/>
                </a:solidFill>
                <a:latin typeface="Arial" panose="020B0604020202020204" pitchFamily="34" charset="0"/>
                <a:cs typeface="Arial" panose="020B0604020202020204" pitchFamily="34" charset="0"/>
              </a:rPr>
              <a:t>Dympna’s</a:t>
            </a:r>
            <a:r>
              <a:rPr lang="en-GB" sz="2800" dirty="0">
                <a:solidFill>
                  <a:srgbClr val="FF0000"/>
                </a:solidFill>
                <a:latin typeface="Arial" panose="020B0604020202020204" pitchFamily="34" charset="0"/>
                <a:cs typeface="Arial" panose="020B0604020202020204" pitchFamily="34" charset="0"/>
              </a:rPr>
              <a:t> branch of the Gaelic League:</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497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2E6C49-BD27-4116-B70C-1A111499C5C5}"/>
              </a:ext>
            </a:extLst>
          </p:cNvPr>
          <p:cNvSpPr/>
          <p:nvPr/>
        </p:nvSpPr>
        <p:spPr>
          <a:xfrm>
            <a:off x="640080" y="541496"/>
            <a:ext cx="10927080" cy="5693866"/>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Sa </a:t>
            </a:r>
            <a:r>
              <a:rPr lang="en-GB" sz="2800" dirty="0" err="1">
                <a:latin typeface="Arial" panose="020B0604020202020204" pitchFamily="34" charset="0"/>
                <a:cs typeface="Arial" panose="020B0604020202020204" pitchFamily="34" charset="0"/>
              </a:rPr>
              <a:t>deireadh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thiar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áfach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d’éirigh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maith</a:t>
            </a:r>
            <a:r>
              <a:rPr lang="en-GB" sz="2800" dirty="0">
                <a:latin typeface="Arial" panose="020B0604020202020204" pitchFamily="34" charset="0"/>
                <a:cs typeface="Arial" panose="020B0604020202020204" pitchFamily="34" charset="0"/>
              </a:rPr>
              <a:t> sin le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múinteoirí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áitiúla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mhúineadh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bhain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slat a </a:t>
            </a:r>
            <a:r>
              <a:rPr lang="en-GB" sz="2800" dirty="0" err="1">
                <a:latin typeface="Arial" panose="020B0604020202020204" pitchFamily="34" charset="0"/>
                <a:cs typeface="Arial" panose="020B0604020202020204" pitchFamily="34" charset="0"/>
              </a:rPr>
              <a:t>sciúrfadh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dhroim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I </a:t>
            </a:r>
            <a:r>
              <a:rPr lang="en-GB" sz="2800" dirty="0" err="1">
                <a:latin typeface="Arial" panose="020B0604020202020204" pitchFamily="34" charset="0"/>
                <a:cs typeface="Arial" panose="020B0604020202020204" pitchFamily="34" charset="0"/>
              </a:rPr>
              <a:t>mí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Dheireadh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Fómhair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1908 </a:t>
            </a:r>
            <a:r>
              <a:rPr lang="en-GB" sz="2800" dirty="0" err="1">
                <a:latin typeface="Arial" panose="020B0604020202020204" pitchFamily="34" charset="0"/>
                <a:cs typeface="Arial" panose="020B0604020202020204" pitchFamily="34" charset="0"/>
              </a:rPr>
              <a:t>tuairiscíodh</a:t>
            </a:r>
            <a:r>
              <a:rPr lang="en-GB" sz="2800" dirty="0">
                <a:latin typeface="Arial" panose="020B0604020202020204" pitchFamily="34" charset="0"/>
                <a:cs typeface="Arial" panose="020B0604020202020204" pitchFamily="34" charset="0"/>
              </a:rPr>
              <a:t> san Ulster Herald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chruinniú</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chuid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Cumann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Damhnait</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In the end however,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was a victim of his own success in that he had prepared local teachers to succeed him to such an extent that he himself was no longer need by the local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branch…</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73495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8B380-06DD-40C1-AE2B-89E940CE8EFC}"/>
              </a:ext>
            </a:extLst>
          </p:cNvPr>
          <p:cNvSpPr/>
          <p:nvPr/>
        </p:nvSpPr>
        <p:spPr>
          <a:xfrm>
            <a:off x="670560" y="693896"/>
            <a:ext cx="11033760" cy="5262979"/>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Mar sin a </a:t>
            </a:r>
            <a:r>
              <a:rPr lang="en-GB" sz="2800" dirty="0" err="1">
                <a:latin typeface="Arial" panose="020B0604020202020204" pitchFamily="34" charset="0"/>
                <a:cs typeface="Arial" panose="020B0604020202020204" pitchFamily="34" charset="0"/>
              </a:rPr>
              <a:t>tháinig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deireadh</a:t>
            </a:r>
            <a:r>
              <a:rPr lang="en-GB" sz="2800" dirty="0">
                <a:latin typeface="Arial" panose="020B0604020202020204" pitchFamily="34" charset="0"/>
                <a:cs typeface="Arial" panose="020B0604020202020204" pitchFamily="34" charset="0"/>
              </a:rPr>
              <a:t> leis an </a:t>
            </a:r>
            <a:r>
              <a:rPr lang="en-GB" sz="2800" dirty="0" err="1">
                <a:latin typeface="Arial" panose="020B0604020202020204" pitchFamily="34" charset="0"/>
                <a:cs typeface="Arial" panose="020B0604020202020204" pitchFamily="34" charset="0"/>
              </a:rPr>
              <a:t>tréimhse</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cheithre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bliana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chaith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thimire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taistil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Iarthar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Thír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Eoghain</a:t>
            </a:r>
            <a:r>
              <a:rPr lang="en-GB" sz="2800" dirty="0">
                <a:latin typeface="Arial" panose="020B0604020202020204" pitchFamily="34" charset="0"/>
                <a:cs typeface="Arial" panose="020B0604020202020204" pitchFamily="34" charset="0"/>
              </a:rPr>
              <a:t>.  Lean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leis ag </a:t>
            </a:r>
            <a:r>
              <a:rPr lang="en-GB" sz="2800" dirty="0" err="1">
                <a:latin typeface="Arial" panose="020B0604020202020204" pitchFamily="34" charset="0"/>
                <a:cs typeface="Arial" panose="020B0604020202020204" pitchFamily="34" charset="0"/>
              </a:rPr>
              <a:t>obair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son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áiteanna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éagsúla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ndeisceart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hÉireann</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éirigh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as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fad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1947.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That was how the four year period that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spent in Dromore in west Tyrone came to an end.  He continued on working to promote the Irish language in a number of different places in the south of Ireland before he retired completely in the year 1947.</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657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E87B6C-EE07-4163-B018-1E225AEDDB9B}"/>
              </a:ext>
            </a:extLst>
          </p:cNvPr>
          <p:cNvSpPr/>
          <p:nvPr/>
        </p:nvSpPr>
        <p:spPr>
          <a:xfrm>
            <a:off x="548640" y="418237"/>
            <a:ext cx="11003280" cy="5693866"/>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éirigh</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an t-</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fís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chonartha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gcrích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measc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Déanann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iníon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Monica </a:t>
            </a:r>
            <a:r>
              <a:rPr lang="en-GB" sz="2800" dirty="0" err="1">
                <a:latin typeface="Arial" panose="020B0604020202020204" pitchFamily="34" charset="0"/>
                <a:cs typeface="Arial" panose="020B0604020202020204" pitchFamily="34" charset="0"/>
              </a:rPr>
              <a:t>machnamh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thábhacht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hoibre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rinne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hathair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ceannairí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deiseanna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sholáthair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do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leithéid</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Did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and Fr Maguire succeed in fulfilling the vision of the League among the people of Dromore?  Martin’s daughter reflects here on the importance of the work here father and the leaders of </a:t>
            </a:r>
            <a:r>
              <a:rPr lang="en-GB" sz="2800" dirty="0" err="1">
                <a:solidFill>
                  <a:srgbClr val="FF0000"/>
                </a:solidFill>
                <a:latin typeface="Arial" panose="020B0604020202020204" pitchFamily="34" charset="0"/>
                <a:cs typeface="Arial" panose="020B0604020202020204" pitchFamily="34" charset="0"/>
              </a:rPr>
              <a:t>Conradh</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na</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Gaeilge</a:t>
            </a:r>
            <a:r>
              <a:rPr lang="en-GB" sz="2800" dirty="0">
                <a:solidFill>
                  <a:srgbClr val="FF0000"/>
                </a:solidFill>
                <a:latin typeface="Arial" panose="020B0604020202020204" pitchFamily="34" charset="0"/>
                <a:cs typeface="Arial" panose="020B0604020202020204" pitchFamily="34" charset="0"/>
              </a:rPr>
              <a:t> did and on the opportunities that the League provided for Martin and many like him.</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086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32B908-8820-46B8-8243-8ABAFD9343E2}"/>
              </a:ext>
            </a:extLst>
          </p:cNvPr>
          <p:cNvSpPr txBox="1"/>
          <p:nvPr/>
        </p:nvSpPr>
        <p:spPr>
          <a:xfrm>
            <a:off x="434235" y="438410"/>
            <a:ext cx="11323529" cy="5109091"/>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Bhuel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anseo</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nuair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Máirtín</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fás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suas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déarfainn</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rudaí</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bhocht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fad.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isteach</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teaghlaigh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deacair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maireachtáil</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teaghlaigh</a:t>
            </a:r>
            <a:r>
              <a:rPr lang="en-GB" sz="2800" dirty="0">
                <a:latin typeface="Arial" panose="020B0604020202020204" pitchFamily="34" charset="0"/>
                <a:cs typeface="Arial" panose="020B0604020202020204" pitchFamily="34" charset="0"/>
              </a:rPr>
              <a:t> an-</a:t>
            </a:r>
            <a:r>
              <a:rPr lang="en-GB" sz="2800" dirty="0" err="1">
                <a:latin typeface="Arial" panose="020B0604020202020204" pitchFamily="34" charset="0"/>
                <a:cs typeface="Arial" panose="020B0604020202020204" pitchFamily="34" charset="0"/>
              </a:rPr>
              <a:t>mhór</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tadaí</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fáil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acu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aon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roinn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leasa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shoisialaigh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aon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phinsin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amháin</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fáil</a:t>
            </a:r>
            <a:r>
              <a:rPr lang="en-GB" sz="2800" dirty="0">
                <a:latin typeface="Arial" panose="020B0604020202020204" pitchFamily="34" charset="0"/>
                <a:cs typeface="Arial" panose="020B0604020202020204" pitchFamily="34" charset="0"/>
              </a:rPr>
              <a:t> ag an am.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Well around here at that time when Martin was growing up I’d say things were really poor.  Families had very little income.  It was hard to live because families were so big at the time.  They would have had nothing, there was no department of social benefits, there wasn’t even a pension then.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490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CA323D-15B6-46A7-A213-3B40E7236A30}"/>
              </a:ext>
            </a:extLst>
          </p:cNvPr>
          <p:cNvSpPr/>
          <p:nvPr/>
        </p:nvSpPr>
        <p:spPr>
          <a:xfrm>
            <a:off x="838200" y="617696"/>
            <a:ext cx="10698480" cy="4832092"/>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Faoin</a:t>
            </a:r>
            <a:r>
              <a:rPr lang="en-GB" sz="2800" dirty="0">
                <a:latin typeface="Arial" panose="020B0604020202020204" pitchFamily="34" charset="0"/>
                <a:cs typeface="Arial" panose="020B0604020202020204" pitchFamily="34" charset="0"/>
              </a:rPr>
              <a:t> am is a </a:t>
            </a:r>
            <a:r>
              <a:rPr lang="en-GB" sz="2800" dirty="0" err="1">
                <a:latin typeface="Arial" panose="020B0604020202020204" pitchFamily="34" charset="0"/>
                <a:cs typeface="Arial" panose="020B0604020202020204" pitchFamily="34" charset="0"/>
              </a:rPr>
              <a:t>d’fhág</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tAthair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Mait</a:t>
            </a:r>
            <a:r>
              <a:rPr lang="en-GB" sz="2800" dirty="0">
                <a:latin typeface="Arial" panose="020B0604020202020204" pitchFamily="34" charset="0"/>
                <a:cs typeface="Arial" panose="020B0604020202020204" pitchFamily="34" charset="0"/>
              </a:rPr>
              <a: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aistrithe</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paróiste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díreach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thiar</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dheas</a:t>
            </a:r>
            <a:r>
              <a:rPr lang="en-GB" sz="2800" dirty="0">
                <a:latin typeface="Arial" panose="020B0604020202020204" pitchFamily="34" charset="0"/>
                <a:cs typeface="Arial" panose="020B0604020202020204" pitchFamily="34" charset="0"/>
              </a:rPr>
              <a:t> den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áit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lean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leis ag </a:t>
            </a:r>
            <a:r>
              <a:rPr lang="en-GB" sz="2800" dirty="0" err="1">
                <a:latin typeface="Arial" panose="020B0604020202020204" pitchFamily="34" charset="0"/>
                <a:cs typeface="Arial" panose="020B0604020202020204" pitchFamily="34" charset="0"/>
              </a:rPr>
              <a:t>saothrú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son </a:t>
            </a:r>
            <a:r>
              <a:rPr lang="en-GB" sz="2800" dirty="0" err="1">
                <a:latin typeface="Arial" panose="020B0604020202020204" pitchFamily="34" charset="0"/>
                <a:cs typeface="Arial" panose="020B0604020202020204" pitchFamily="34" charset="0"/>
              </a:rPr>
              <a:t>ghluaiseacht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bhfuair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bás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bhliain</a:t>
            </a:r>
            <a:r>
              <a:rPr lang="en-GB" sz="2800" dirty="0">
                <a:latin typeface="Arial" panose="020B0604020202020204" pitchFamily="34" charset="0"/>
                <a:cs typeface="Arial" panose="020B0604020202020204" pitchFamily="34" charset="0"/>
              </a:rPr>
              <a:t> 1927.</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By the time that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left Dromore Fr Matt had been transferred to the neighbouring parish of </a:t>
            </a:r>
            <a:r>
              <a:rPr lang="en-GB" sz="2800" dirty="0" err="1">
                <a:solidFill>
                  <a:srgbClr val="FF0000"/>
                </a:solidFill>
                <a:latin typeface="Arial" panose="020B0604020202020204" pitchFamily="34" charset="0"/>
                <a:cs typeface="Arial" panose="020B0604020202020204" pitchFamily="34" charset="0"/>
              </a:rPr>
              <a:t>Kilskeery</a:t>
            </a:r>
            <a:r>
              <a:rPr lang="en-GB" sz="2800" dirty="0">
                <a:solidFill>
                  <a:srgbClr val="FF0000"/>
                </a:solidFill>
                <a:latin typeface="Arial" panose="020B0604020202020204" pitchFamily="34" charset="0"/>
                <a:cs typeface="Arial" panose="020B0604020202020204" pitchFamily="34" charset="0"/>
              </a:rPr>
              <a:t>, directly south west of Dromore, where he continued to labour for the Irish Ireland movement until he died in the year 1927.</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820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00058-B6E8-4661-A69C-3FEE6AA4B02D}"/>
              </a:ext>
            </a:extLst>
          </p:cNvPr>
          <p:cNvSpPr/>
          <p:nvPr/>
        </p:nvSpPr>
        <p:spPr>
          <a:xfrm>
            <a:off x="518160" y="569298"/>
            <a:ext cx="11170920" cy="6124754"/>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Cé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bhfuil</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Ghaeilge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laidir</a:t>
            </a:r>
            <a:r>
              <a:rPr lang="en-GB" sz="2800" dirty="0">
                <a:latin typeface="Arial" panose="020B0604020202020204" pitchFamily="34" charset="0"/>
                <a:cs typeface="Arial" panose="020B0604020202020204" pitchFamily="34" charset="0"/>
              </a:rPr>
              <a:t> sin in </a:t>
            </a:r>
            <a:r>
              <a:rPr lang="en-GB" sz="2800" dirty="0" err="1">
                <a:latin typeface="Arial" panose="020B0604020202020204" pitchFamily="34" charset="0"/>
                <a:cs typeface="Arial" panose="020B0604020202020204" pitchFamily="34" charset="0"/>
              </a:rPr>
              <a:t>oidhreacht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chultúrtha</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sean-pharóiste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Droim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inniu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tuiscint</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daoine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cheantar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thábhacht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pháirt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bhféiniúlacht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náisiúnta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gníomhaíonn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fóill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nós</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Athair</a:t>
            </a:r>
            <a:r>
              <a:rPr lang="en-GB" sz="2800" dirty="0">
                <a:latin typeface="Arial" panose="020B0604020202020204" pitchFamily="34" charset="0"/>
                <a:cs typeface="Arial" panose="020B0604020202020204" pitchFamily="34" charset="0"/>
              </a:rPr>
              <a:t> Matt Mag </a:t>
            </a:r>
            <a:r>
              <a:rPr lang="en-GB" sz="2800" dirty="0" err="1">
                <a:latin typeface="Arial" panose="020B0604020202020204" pitchFamily="34" charset="0"/>
                <a:cs typeface="Arial" panose="020B0604020202020204" pitchFamily="34" charset="0"/>
              </a:rPr>
              <a:t>Uidhir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Mairtín</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Gacháin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gcomhghleacaithe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fhéiniúlacht</a:t>
            </a:r>
            <a:r>
              <a:rPr lang="en-GB" sz="2800" dirty="0">
                <a:latin typeface="Arial" panose="020B0604020202020204" pitchFamily="34" charset="0"/>
                <a:cs typeface="Arial" panose="020B0604020202020204" pitchFamily="34" charset="0"/>
              </a:rPr>
              <a:t> sin a </a:t>
            </a:r>
            <a:r>
              <a:rPr lang="en-GB" sz="2800" dirty="0" err="1">
                <a:latin typeface="Arial" panose="020B0604020202020204" pitchFamily="34" charset="0"/>
                <a:cs typeface="Arial" panose="020B0604020202020204" pitchFamily="34" charset="0"/>
              </a:rPr>
              <a:t>laidriú</a:t>
            </a:r>
            <a:r>
              <a:rPr lang="en-GB" sz="2800"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Even though the Irish language isn’t that strong in the cultural heritage of these two ancient parishes, Dromore and </a:t>
            </a:r>
            <a:r>
              <a:rPr lang="en-GB" sz="2800" dirty="0" err="1">
                <a:solidFill>
                  <a:srgbClr val="FF0000"/>
                </a:solidFill>
                <a:latin typeface="Arial" panose="020B0604020202020204" pitchFamily="34" charset="0"/>
                <a:cs typeface="Arial" panose="020B0604020202020204" pitchFamily="34" charset="0"/>
              </a:rPr>
              <a:t>Kilskeery</a:t>
            </a:r>
            <a:r>
              <a:rPr lang="en-GB" sz="2800" dirty="0">
                <a:solidFill>
                  <a:srgbClr val="FF0000"/>
                </a:solidFill>
                <a:latin typeface="Arial" panose="020B0604020202020204" pitchFamily="34" charset="0"/>
                <a:cs typeface="Arial" panose="020B0604020202020204" pitchFamily="34" charset="0"/>
              </a:rPr>
              <a:t> (</a:t>
            </a:r>
            <a:r>
              <a:rPr lang="en-GB" sz="2800" dirty="0" err="1">
                <a:solidFill>
                  <a:srgbClr val="FF0000"/>
                </a:solidFill>
                <a:latin typeface="Arial" panose="020B0604020202020204" pitchFamily="34" charset="0"/>
                <a:cs typeface="Arial" panose="020B0604020202020204" pitchFamily="34" charset="0"/>
              </a:rPr>
              <a:t>Trillick</a:t>
            </a:r>
            <a:r>
              <a:rPr lang="en-GB" sz="2800" dirty="0">
                <a:solidFill>
                  <a:srgbClr val="FF0000"/>
                </a:solidFill>
                <a:latin typeface="Arial" panose="020B0604020202020204" pitchFamily="34" charset="0"/>
                <a:cs typeface="Arial" panose="020B0604020202020204" pitchFamily="34" charset="0"/>
              </a:rPr>
              <a:t>) today the people there still appreciate the importance of the language as part of their national identity and they work diligently as Fr Matt, Martin </a:t>
            </a:r>
            <a:r>
              <a:rPr lang="en-GB" sz="2800" dirty="0" err="1">
                <a:solidFill>
                  <a:srgbClr val="FF0000"/>
                </a:solidFill>
                <a:latin typeface="Arial" panose="020B0604020202020204" pitchFamily="34" charset="0"/>
                <a:cs typeface="Arial" panose="020B0604020202020204" pitchFamily="34" charset="0"/>
              </a:rPr>
              <a:t>Gaughan</a:t>
            </a:r>
            <a:r>
              <a:rPr lang="en-GB" sz="2800" dirty="0">
                <a:solidFill>
                  <a:srgbClr val="FF0000"/>
                </a:solidFill>
                <a:latin typeface="Arial" panose="020B0604020202020204" pitchFamily="34" charset="0"/>
                <a:cs typeface="Arial" panose="020B0604020202020204" pitchFamily="34" charset="0"/>
              </a:rPr>
              <a:t> and their peers did to strengthen that identity.</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634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2B404-7C83-4F05-B9EC-4AD750E34696}"/>
              </a:ext>
            </a:extLst>
          </p:cNvPr>
          <p:cNvSpPr/>
          <p:nvPr/>
        </p:nvSpPr>
        <p:spPr>
          <a:xfrm>
            <a:off x="579120" y="448717"/>
            <a:ext cx="10911840" cy="5693866"/>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Cuirtear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cluichí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gaelacha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ceol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traidisiúnta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hÉireann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cinn</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dúthrachtach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cheantar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fóill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d’iomaí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imeacht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Gaelach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idir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féilte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fleadhanna</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chuirfeadh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gliondar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chroithe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sean-Ghaeil</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choinnigh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spiorad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nGael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beo</a:t>
            </a:r>
            <a:r>
              <a:rPr lang="en-GB" sz="2800" dirty="0">
                <a:latin typeface="Arial" panose="020B0604020202020204" pitchFamily="34" charset="0"/>
                <a:cs typeface="Arial" panose="020B0604020202020204" pitchFamily="34" charset="0"/>
              </a:rPr>
              <a:t> in am a’ </a:t>
            </a:r>
            <a:r>
              <a:rPr lang="en-GB" sz="2800" dirty="0" err="1">
                <a:latin typeface="Arial" panose="020B0604020202020204" pitchFamily="34" charset="0"/>
                <a:cs typeface="Arial" panose="020B0604020202020204" pitchFamily="34" charset="0"/>
              </a:rPr>
              <a:t>ghátair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d’fhág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rian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dóchais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talamh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ndiaidh</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Gaelic games and Irish traditional music are promoted in this area with much enthusiasm and the many festivals and fleadhs that are hosted here would lift the hearts of those brave Irish men who kept the Irish spirit alive in the time of need and who left a sign of hope for those who would come after them.</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234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7FBDA8-0CDD-44CC-943A-AEFAA6BF00DE}"/>
              </a:ext>
            </a:extLst>
          </p:cNvPr>
          <p:cNvSpPr/>
          <p:nvPr/>
        </p:nvSpPr>
        <p:spPr>
          <a:xfrm>
            <a:off x="655320" y="623233"/>
            <a:ext cx="9387840" cy="4955203"/>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Anois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teacht</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Earraigh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beidh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lá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dúl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síneadh</a:t>
            </a:r>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Is tar </a:t>
            </a:r>
            <a:r>
              <a:rPr lang="en-GB" sz="2800" dirty="0" err="1">
                <a:latin typeface="Arial" panose="020B0604020202020204" pitchFamily="34" charset="0"/>
                <a:cs typeface="Arial" panose="020B0604020202020204" pitchFamily="34" charset="0"/>
              </a:rPr>
              <a:t>eis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Bríde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ardóigh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sheol</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Go </a:t>
            </a:r>
            <a:r>
              <a:rPr lang="en-GB" sz="2800" dirty="0" err="1">
                <a:latin typeface="Arial" panose="020B0604020202020204" pitchFamily="34" charset="0"/>
                <a:cs typeface="Arial" panose="020B0604020202020204" pitchFamily="34" charset="0"/>
              </a:rPr>
              <a:t>Coillte</a:t>
            </a:r>
            <a:r>
              <a:rPr lang="en-GB" sz="2800" dirty="0">
                <a:latin typeface="Arial" panose="020B0604020202020204" pitchFamily="34" charset="0"/>
                <a:cs typeface="Arial" panose="020B0604020202020204" pitchFamily="34" charset="0"/>
              </a:rPr>
              <a:t> Mach </a:t>
            </a:r>
            <a:r>
              <a:rPr lang="en-GB" sz="2800" dirty="0" err="1">
                <a:latin typeface="Arial" panose="020B0604020202020204" pitchFamily="34" charset="0"/>
                <a:cs typeface="Arial" panose="020B0604020202020204" pitchFamily="34" charset="0"/>
              </a:rPr>
              <a:t>rachad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stopfaidh</a:t>
            </a:r>
            <a:r>
              <a:rPr lang="en-GB" sz="2800" dirty="0">
                <a:latin typeface="Arial" panose="020B0604020202020204" pitchFamily="34" charset="0"/>
                <a:cs typeface="Arial" panose="020B0604020202020204" pitchFamily="34" charset="0"/>
              </a:rPr>
              <a:t> me </a:t>
            </a:r>
            <a:r>
              <a:rPr lang="en-GB" sz="2800" dirty="0" err="1">
                <a:latin typeface="Arial" panose="020B0604020202020204" pitchFamily="34" charset="0"/>
                <a:cs typeface="Arial" panose="020B0604020202020204" pitchFamily="34" charset="0"/>
              </a:rPr>
              <a:t>choíche</a:t>
            </a:r>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Go </a:t>
            </a:r>
            <a:r>
              <a:rPr lang="en-GB" sz="2800" dirty="0" err="1">
                <a:latin typeface="Arial" panose="020B0604020202020204" pitchFamily="34" charset="0"/>
                <a:cs typeface="Arial" panose="020B0604020202020204" pitchFamily="34" charset="0"/>
              </a:rPr>
              <a:t>seasfaidh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lár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Chondae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I </a:t>
            </a:r>
            <a:r>
              <a:rPr lang="en-GB" sz="2800" dirty="0" err="1">
                <a:latin typeface="Arial" panose="020B0604020202020204" pitchFamily="34" charset="0"/>
                <a:cs typeface="Arial" panose="020B0604020202020204" pitchFamily="34" charset="0"/>
              </a:rPr>
              <a:t>gClár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Chlainne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Mhuiris</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bheas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mé</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chéad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oíche</a:t>
            </a:r>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Is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mballa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thíos</a:t>
            </a:r>
            <a:r>
              <a:rPr lang="en-GB" sz="2800" dirty="0">
                <a:latin typeface="Arial" panose="020B0604020202020204" pitchFamily="34" charset="0"/>
                <a:cs typeface="Arial" panose="020B0604020202020204" pitchFamily="34" charset="0"/>
              </a:rPr>
              <a:t> de a </a:t>
            </a:r>
            <a:r>
              <a:rPr lang="en-GB" sz="2800" dirty="0" err="1">
                <a:latin typeface="Arial" panose="020B0604020202020204" pitchFamily="34" charset="0"/>
                <a:cs typeface="Arial" panose="020B0604020202020204" pitchFamily="34" charset="0"/>
              </a:rPr>
              <a:t>thosós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mé</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ól</a:t>
            </a:r>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Go </a:t>
            </a:r>
            <a:r>
              <a:rPr lang="en-GB" sz="2800" dirty="0" err="1">
                <a:latin typeface="Arial" panose="020B0604020202020204" pitchFamily="34" charset="0"/>
                <a:cs typeface="Arial" panose="020B0604020202020204" pitchFamily="34" charset="0"/>
              </a:rPr>
              <a:t>Coillte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Mách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rachad</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ndéanfad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cuairt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mhíosa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I </a:t>
            </a:r>
            <a:r>
              <a:rPr lang="en-GB" sz="2800" dirty="0" err="1">
                <a:latin typeface="Arial" panose="020B0604020202020204" pitchFamily="34" charset="0"/>
                <a:cs typeface="Arial" panose="020B0604020202020204" pitchFamily="34" charset="0"/>
              </a:rPr>
              <a:t>bhfogas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mhíle</a:t>
            </a:r>
            <a:r>
              <a:rPr lang="en-GB" sz="2800" dirty="0">
                <a:latin typeface="Arial" panose="020B0604020202020204" pitchFamily="34" charset="0"/>
                <a:cs typeface="Arial" panose="020B0604020202020204" pitchFamily="34" charset="0"/>
              </a:rPr>
              <a:t> do </a:t>
            </a:r>
            <a:r>
              <a:rPr lang="en-GB" sz="2800" dirty="0" err="1">
                <a:latin typeface="Arial" panose="020B0604020202020204" pitchFamily="34" charset="0"/>
                <a:cs typeface="Arial" panose="020B0604020202020204" pitchFamily="34" charset="0"/>
              </a:rPr>
              <a:t>Bhéal</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Átha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Mhóir</a:t>
            </a:r>
            <a:r>
              <a:rPr lang="en-GB" sz="2800" dirty="0">
                <a:latin typeface="Arial" panose="020B0604020202020204" pitchFamily="34" charset="0"/>
                <a:cs typeface="Arial" panose="020B0604020202020204" pitchFamily="34" charset="0"/>
              </a:rPr>
              <a:t>.</a:t>
            </a:r>
          </a:p>
          <a:p>
            <a:endParaRPr lang="en-GB" dirty="0"/>
          </a:p>
          <a:p>
            <a:endParaRPr lang="en-GB" dirty="0"/>
          </a:p>
        </p:txBody>
      </p:sp>
    </p:spTree>
    <p:extLst>
      <p:ext uri="{BB962C8B-B14F-4D97-AF65-F5344CB8AC3E}">
        <p14:creationId xmlns:p14="http://schemas.microsoft.com/office/powerpoint/2010/main" val="1751232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DE7A1B-3379-44AC-B0EE-18434CA62139}"/>
              </a:ext>
            </a:extLst>
          </p:cNvPr>
          <p:cNvSpPr/>
          <p:nvPr/>
        </p:nvSpPr>
        <p:spPr>
          <a:xfrm>
            <a:off x="792480" y="613678"/>
            <a:ext cx="10104120" cy="4401205"/>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Fágaim</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huacht</a:t>
            </a:r>
            <a:r>
              <a:rPr lang="en-GB" sz="2800" dirty="0">
                <a:latin typeface="Arial" panose="020B0604020202020204" pitchFamily="34" charset="0"/>
                <a:cs typeface="Arial" panose="020B0604020202020204" pitchFamily="34" charset="0"/>
              </a:rPr>
              <a:t> é go n-</a:t>
            </a:r>
            <a:r>
              <a:rPr lang="en-GB" sz="2800" dirty="0" err="1">
                <a:latin typeface="Arial" panose="020B0604020202020204" pitchFamily="34" charset="0"/>
                <a:cs typeface="Arial" panose="020B0604020202020204" pitchFamily="34" charset="0"/>
              </a:rPr>
              <a:t>éiríonn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chroí</a:t>
            </a:r>
            <a:r>
              <a:rPr lang="en-GB" sz="2800" dirty="0">
                <a:latin typeface="Arial" panose="020B0604020202020204" pitchFamily="34" charset="0"/>
                <a:cs typeface="Arial" panose="020B0604020202020204" pitchFamily="34" charset="0"/>
              </a:rPr>
              <a:t>-se </a:t>
            </a:r>
          </a:p>
          <a:p>
            <a:r>
              <a:rPr lang="en-GB" sz="2800" dirty="0">
                <a:latin typeface="Arial" panose="020B0604020202020204" pitchFamily="34" charset="0"/>
                <a:cs typeface="Arial" panose="020B0604020202020204" pitchFamily="34" charset="0"/>
              </a:rPr>
              <a:t>Mar a </a:t>
            </a:r>
            <a:r>
              <a:rPr lang="en-GB" sz="2800" dirty="0" err="1">
                <a:latin typeface="Arial" panose="020B0604020202020204" pitchFamily="34" charset="0"/>
                <a:cs typeface="Arial" panose="020B0604020202020204" pitchFamily="34" charset="0"/>
              </a:rPr>
              <a:t>éiríonn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ghaoth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scaipeann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ceo</a:t>
            </a:r>
            <a:r>
              <a:rPr lang="en-GB" sz="2800" dirty="0">
                <a:latin typeface="Arial" panose="020B0604020202020204" pitchFamily="34" charset="0"/>
                <a:cs typeface="Arial" panose="020B0604020202020204" pitchFamily="34" charset="0"/>
              </a:rPr>
              <a:t> </a:t>
            </a:r>
          </a:p>
          <a:p>
            <a:r>
              <a:rPr lang="en-GB" sz="2800" dirty="0" err="1">
                <a:latin typeface="Arial" panose="020B0604020202020204" pitchFamily="34" charset="0"/>
                <a:cs typeface="Arial" panose="020B0604020202020204" pitchFamily="34" charset="0"/>
              </a:rPr>
              <a:t>Nuair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smaoiním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Cheara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Ghaileang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thíos</a:t>
            </a:r>
            <a:r>
              <a:rPr lang="en-GB" sz="2800" dirty="0">
                <a:latin typeface="Arial" panose="020B0604020202020204" pitchFamily="34" charset="0"/>
                <a:cs typeface="Arial" panose="020B0604020202020204" pitchFamily="34" charset="0"/>
              </a:rPr>
              <a:t> de </a:t>
            </a:r>
          </a:p>
          <a:p>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Sceathach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Mhíle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phlánaí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Mhaigh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Eo</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Cill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Aodáin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baile</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bhfásann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a:t>
            </a:r>
          </a:p>
          <a:p>
            <a:r>
              <a:rPr lang="en-GB" sz="2800" dirty="0" err="1">
                <a:latin typeface="Arial" panose="020B0604020202020204" pitchFamily="34" charset="0"/>
                <a:cs typeface="Arial" panose="020B0604020202020204" pitchFamily="34" charset="0"/>
              </a:rPr>
              <a:t>Tá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sméara</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subh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craobh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meas</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sórt</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Is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mbéinnse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sheasamh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gceartlár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dhaoine</a:t>
            </a:r>
            <a:r>
              <a:rPr lang="en-GB" sz="2800" dirty="0">
                <a:latin typeface="Arial" panose="020B0604020202020204" pitchFamily="34" charset="0"/>
                <a:cs typeface="Arial" panose="020B0604020202020204" pitchFamily="34" charset="0"/>
              </a:rPr>
              <a:t> </a:t>
            </a:r>
          </a:p>
          <a:p>
            <a:r>
              <a:rPr lang="en-GB" sz="2800" dirty="0" err="1">
                <a:latin typeface="Arial" panose="020B0604020202020204" pitchFamily="34" charset="0"/>
                <a:cs typeface="Arial" panose="020B0604020202020204" pitchFamily="34" charset="0"/>
              </a:rPr>
              <a:t>D'imeodh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aois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díom</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bheinn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arís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óg</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24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E508B-F92A-4D67-BEDF-18F40D3D1D96}"/>
              </a:ext>
            </a:extLst>
          </p:cNvPr>
          <p:cNvSpPr/>
          <p:nvPr/>
        </p:nvSpPr>
        <p:spPr>
          <a:xfrm>
            <a:off x="624840" y="566678"/>
            <a:ext cx="11003280" cy="5816977"/>
          </a:xfrm>
          <a:prstGeom prst="rect">
            <a:avLst/>
          </a:prstGeom>
        </p:spPr>
        <p:txBody>
          <a:bodyPr wrap="square">
            <a:spAutoFit/>
          </a:bodyPr>
          <a:lstStyle/>
          <a:p>
            <a:pPr algn="ctr"/>
            <a:r>
              <a:rPr lang="en-GB" sz="2800" b="1" dirty="0" err="1">
                <a:latin typeface="Arial" panose="020B0604020202020204" pitchFamily="34" charset="0"/>
                <a:cs typeface="Arial" panose="020B0604020202020204" pitchFamily="34" charset="0"/>
              </a:rPr>
              <a:t>Creidiúintí</a:t>
            </a:r>
            <a:r>
              <a:rPr lang="en-GB" sz="2800" b="1" dirty="0">
                <a:latin typeface="Arial" panose="020B0604020202020204" pitchFamily="34" charset="0"/>
                <a:cs typeface="Arial" panose="020B0604020202020204" pitchFamily="34" charset="0"/>
              </a:rPr>
              <a:t> / </a:t>
            </a:r>
            <a:r>
              <a:rPr lang="en-GB" sz="2800" b="1" dirty="0">
                <a:solidFill>
                  <a:srgbClr val="FF0000"/>
                </a:solidFill>
                <a:latin typeface="Arial" panose="020B0604020202020204" pitchFamily="34" charset="0"/>
                <a:cs typeface="Arial" panose="020B0604020202020204" pitchFamily="34" charset="0"/>
              </a:rPr>
              <a:t>Credits</a:t>
            </a:r>
          </a:p>
          <a:p>
            <a:endParaRPr lang="en-GB" sz="2800" dirty="0">
              <a:latin typeface="Arial" panose="020B0604020202020204" pitchFamily="34" charset="0"/>
              <a:cs typeface="Arial" panose="020B0604020202020204" pitchFamily="34" charset="0"/>
            </a:endParaRPr>
          </a:p>
          <a:p>
            <a:r>
              <a:rPr lang="en-GB" sz="2800" b="1" dirty="0" err="1">
                <a:latin typeface="Arial" panose="020B0604020202020204" pitchFamily="34" charset="0"/>
                <a:cs typeface="Arial" panose="020B0604020202020204" pitchFamily="34" charset="0"/>
              </a:rPr>
              <a:t>Rannpháirtithe</a:t>
            </a:r>
            <a:r>
              <a:rPr lang="en-GB" sz="2800" b="1" dirty="0">
                <a:latin typeface="Arial" panose="020B0604020202020204" pitchFamily="34" charset="0"/>
                <a:cs typeface="Arial" panose="020B0604020202020204" pitchFamily="34" charset="0"/>
              </a:rPr>
              <a:t> / </a:t>
            </a:r>
            <a:r>
              <a:rPr lang="en-GB" sz="2800" b="1" dirty="0">
                <a:solidFill>
                  <a:srgbClr val="FF0000"/>
                </a:solidFill>
                <a:latin typeface="Arial" panose="020B0604020202020204" pitchFamily="34" charset="0"/>
                <a:cs typeface="Arial" panose="020B0604020202020204" pitchFamily="34" charset="0"/>
              </a:rPr>
              <a:t>Participants</a:t>
            </a:r>
          </a:p>
          <a:p>
            <a:r>
              <a:rPr lang="en-GB" sz="2800" dirty="0">
                <a:latin typeface="Arial" panose="020B0604020202020204" pitchFamily="34" charset="0"/>
                <a:cs typeface="Arial" panose="020B0604020202020204" pitchFamily="34" charset="0"/>
              </a:rPr>
              <a:t>Monica Paton </a:t>
            </a:r>
          </a:p>
          <a:p>
            <a:r>
              <a:rPr lang="en-GB" sz="2800" dirty="0" err="1">
                <a:latin typeface="Arial" panose="020B0604020202020204" pitchFamily="34" charset="0"/>
                <a:cs typeface="Arial" panose="020B0604020202020204" pitchFamily="34" charset="0"/>
              </a:rPr>
              <a:t>Máire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Ruadháin</a:t>
            </a:r>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Seosamh</a:t>
            </a:r>
            <a:r>
              <a:rPr lang="en-GB" sz="2800" dirty="0">
                <a:latin typeface="Arial" panose="020B0604020202020204" pitchFamily="34" charset="0"/>
                <a:cs typeface="Arial" panose="020B0604020202020204" pitchFamily="34" charset="0"/>
              </a:rPr>
              <a:t> Ó </a:t>
            </a:r>
            <a:r>
              <a:rPr lang="en-GB" sz="2800" dirty="0" err="1">
                <a:latin typeface="Arial" panose="020B0604020202020204" pitchFamily="34" charset="0"/>
                <a:cs typeface="Arial" panose="020B0604020202020204" pitchFamily="34" charset="0"/>
              </a:rPr>
              <a:t>Máirtín</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Pat Mc Donnell</a:t>
            </a:r>
          </a:p>
          <a:p>
            <a:r>
              <a:rPr lang="en-GB" sz="2800" dirty="0" err="1">
                <a:latin typeface="Arial" panose="020B0604020202020204" pitchFamily="34" charset="0"/>
                <a:cs typeface="Arial" panose="020B0604020202020204" pitchFamily="34" charset="0"/>
              </a:rPr>
              <a:t>Peadar</a:t>
            </a:r>
            <a:r>
              <a:rPr lang="en-GB" sz="2800" dirty="0">
                <a:latin typeface="Arial" panose="020B0604020202020204" pitchFamily="34" charset="0"/>
                <a:cs typeface="Arial" panose="020B0604020202020204" pitchFamily="34" charset="0"/>
              </a:rPr>
              <a:t> Mac </a:t>
            </a:r>
            <a:r>
              <a:rPr lang="en-GB" sz="2800" dirty="0" err="1">
                <a:latin typeface="Arial" panose="020B0604020202020204" pitchFamily="34" charset="0"/>
                <a:cs typeface="Arial" panose="020B0604020202020204" pitchFamily="34" charset="0"/>
              </a:rPr>
              <a:t>Gabhann</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b="1" dirty="0" err="1">
                <a:latin typeface="Arial" panose="020B0604020202020204" pitchFamily="34" charset="0"/>
                <a:cs typeface="Arial" panose="020B0604020202020204" pitchFamily="34" charset="0"/>
              </a:rPr>
              <a:t>Léitheoir</a:t>
            </a:r>
            <a:r>
              <a:rPr lang="en-GB" sz="2800" b="1" dirty="0">
                <a:latin typeface="Arial" panose="020B0604020202020204" pitchFamily="34" charset="0"/>
                <a:cs typeface="Arial" panose="020B0604020202020204" pitchFamily="34" charset="0"/>
              </a:rPr>
              <a:t> / </a:t>
            </a:r>
            <a:r>
              <a:rPr lang="en-GB" sz="2800" b="1" dirty="0">
                <a:solidFill>
                  <a:srgbClr val="FF0000"/>
                </a:solidFill>
                <a:latin typeface="Arial" panose="020B0604020202020204" pitchFamily="34" charset="0"/>
                <a:cs typeface="Arial" panose="020B0604020202020204" pitchFamily="34" charset="0"/>
              </a:rPr>
              <a:t>Reader</a:t>
            </a:r>
          </a:p>
          <a:p>
            <a:r>
              <a:rPr lang="en-GB" sz="2800" dirty="0" err="1">
                <a:latin typeface="Arial" panose="020B0604020202020204" pitchFamily="34" charset="0"/>
                <a:cs typeface="Arial" panose="020B0604020202020204" pitchFamily="34" charset="0"/>
              </a:rPr>
              <a:t>Michaeline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Dhonnaile</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2581924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C930A-FC05-4CEB-B54C-929CA75CE16B}"/>
              </a:ext>
            </a:extLst>
          </p:cNvPr>
          <p:cNvSpPr/>
          <p:nvPr/>
        </p:nvSpPr>
        <p:spPr>
          <a:xfrm>
            <a:off x="670560" y="482382"/>
            <a:ext cx="7665720" cy="4401205"/>
          </a:xfrm>
          <a:prstGeom prst="rect">
            <a:avLst/>
          </a:prstGeom>
        </p:spPr>
        <p:txBody>
          <a:bodyPr wrap="square">
            <a:spAutoFit/>
          </a:bodyPr>
          <a:lstStyle/>
          <a:p>
            <a:r>
              <a:rPr lang="en-GB" sz="2800" b="1" dirty="0" err="1">
                <a:latin typeface="Arial" panose="020B0604020202020204" pitchFamily="34" charset="0"/>
                <a:cs typeface="Arial" panose="020B0604020202020204" pitchFamily="34" charset="0"/>
              </a:rPr>
              <a:t>Amhránaí</a:t>
            </a:r>
            <a:r>
              <a:rPr lang="en-GB" sz="2800" b="1" dirty="0">
                <a:latin typeface="Arial" panose="020B0604020202020204" pitchFamily="34" charset="0"/>
                <a:cs typeface="Arial" panose="020B0604020202020204" pitchFamily="34" charset="0"/>
              </a:rPr>
              <a:t> / </a:t>
            </a:r>
            <a:r>
              <a:rPr lang="en-GB" sz="2800" b="1" dirty="0">
                <a:solidFill>
                  <a:srgbClr val="FF0000"/>
                </a:solidFill>
                <a:latin typeface="Arial" panose="020B0604020202020204" pitchFamily="34" charset="0"/>
                <a:cs typeface="Arial" panose="020B0604020202020204" pitchFamily="34" charset="0"/>
              </a:rPr>
              <a:t>Singer</a:t>
            </a:r>
          </a:p>
          <a:p>
            <a:r>
              <a:rPr lang="en-GB" sz="2800" dirty="0" err="1">
                <a:latin typeface="Arial" panose="020B0604020202020204" pitchFamily="34" charset="0"/>
                <a:cs typeface="Arial" panose="020B0604020202020204" pitchFamily="34" charset="0"/>
              </a:rPr>
              <a:t>Máire</a:t>
            </a:r>
            <a:r>
              <a:rPr lang="en-GB" sz="2800" dirty="0">
                <a:latin typeface="Arial" panose="020B0604020202020204" pitchFamily="34" charset="0"/>
                <a:cs typeface="Arial" panose="020B0604020202020204" pitchFamily="34" charset="0"/>
              </a:rPr>
              <a:t> Bean </a:t>
            </a:r>
            <a:r>
              <a:rPr lang="en-GB" sz="2800" dirty="0" err="1">
                <a:latin typeface="Arial" panose="020B0604020202020204" pitchFamily="34" charset="0"/>
                <a:cs typeface="Arial" panose="020B0604020202020204" pitchFamily="34" charset="0"/>
              </a:rPr>
              <a:t>Mhic</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Bháird</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b="1" dirty="0" err="1">
                <a:latin typeface="Arial" panose="020B0604020202020204" pitchFamily="34" charset="0"/>
                <a:cs typeface="Arial" panose="020B0604020202020204" pitchFamily="34" charset="0"/>
              </a:rPr>
              <a:t>Ceol</a:t>
            </a:r>
            <a:r>
              <a:rPr lang="en-GB" sz="2800" b="1" dirty="0">
                <a:latin typeface="Arial" panose="020B0604020202020204" pitchFamily="34" charset="0"/>
                <a:cs typeface="Arial" panose="020B0604020202020204" pitchFamily="34" charset="0"/>
              </a:rPr>
              <a:t> / </a:t>
            </a:r>
            <a:r>
              <a:rPr lang="en-GB" sz="2800" b="1" dirty="0">
                <a:solidFill>
                  <a:srgbClr val="FF0000"/>
                </a:solidFill>
                <a:latin typeface="Arial" panose="020B0604020202020204" pitchFamily="34" charset="0"/>
                <a:cs typeface="Arial" panose="020B0604020202020204" pitchFamily="34" charset="0"/>
              </a:rPr>
              <a:t>Music</a:t>
            </a:r>
          </a:p>
          <a:p>
            <a:r>
              <a:rPr lang="en-GB" sz="2800" dirty="0" err="1">
                <a:latin typeface="Arial" panose="020B0604020202020204" pitchFamily="34" charset="0"/>
                <a:cs typeface="Arial" panose="020B0604020202020204" pitchFamily="34" charset="0"/>
              </a:rPr>
              <a:t>Sinéad</a:t>
            </a:r>
            <a:r>
              <a:rPr lang="en-GB" sz="2800" dirty="0">
                <a:latin typeface="Arial" panose="020B0604020202020204" pitchFamily="34" charset="0"/>
                <a:cs typeface="Arial" panose="020B0604020202020204" pitchFamily="34" charset="0"/>
              </a:rPr>
              <a:t> Nic </a:t>
            </a:r>
            <a:r>
              <a:rPr lang="en-GB" sz="2800" dirty="0" err="1">
                <a:latin typeface="Arial" panose="020B0604020202020204" pitchFamily="34" charset="0"/>
                <a:cs typeface="Arial" panose="020B0604020202020204" pitchFamily="34" charset="0"/>
              </a:rPr>
              <a:t>Cionnaith</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b="1" dirty="0" err="1">
                <a:latin typeface="Arial" panose="020B0604020202020204" pitchFamily="34" charset="0"/>
                <a:cs typeface="Arial" panose="020B0604020202020204" pitchFamily="34" charset="0"/>
              </a:rPr>
              <a:t>Taifeadta</a:t>
            </a:r>
            <a:r>
              <a:rPr lang="en-GB" sz="2800" b="1" dirty="0">
                <a:latin typeface="Arial" panose="020B0604020202020204" pitchFamily="34" charset="0"/>
                <a:cs typeface="Arial" panose="020B0604020202020204" pitchFamily="34" charset="0"/>
              </a:rPr>
              <a:t> / </a:t>
            </a:r>
            <a:r>
              <a:rPr lang="en-GB" sz="2800" b="1" dirty="0">
                <a:solidFill>
                  <a:srgbClr val="FF0000"/>
                </a:solidFill>
                <a:latin typeface="Arial" panose="020B0604020202020204" pitchFamily="34" charset="0"/>
                <a:cs typeface="Arial" panose="020B0604020202020204" pitchFamily="34" charset="0"/>
              </a:rPr>
              <a:t>Recorded</a:t>
            </a:r>
          </a:p>
          <a:p>
            <a:r>
              <a:rPr lang="en-GB" sz="2800" dirty="0" err="1">
                <a:latin typeface="Arial" panose="020B0604020202020204" pitchFamily="34" charset="0"/>
                <a:cs typeface="Arial" panose="020B0604020202020204" pitchFamily="34" charset="0"/>
              </a:rPr>
              <a:t>Stiúideo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Raidió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Fáilte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Béal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Feirste</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538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9D67C8-ADC4-4371-ABD6-3D8B52A4A906}"/>
              </a:ext>
            </a:extLst>
          </p:cNvPr>
          <p:cNvSpPr/>
          <p:nvPr/>
        </p:nvSpPr>
        <p:spPr>
          <a:xfrm>
            <a:off x="731520" y="540157"/>
            <a:ext cx="8793480" cy="3108543"/>
          </a:xfrm>
          <a:prstGeom prst="rect">
            <a:avLst/>
          </a:prstGeom>
        </p:spPr>
        <p:txBody>
          <a:bodyPr wrap="square">
            <a:spAutoFit/>
          </a:bodyPr>
          <a:lstStyle/>
          <a:p>
            <a:r>
              <a:rPr lang="en-GB" sz="2800" b="1" dirty="0" err="1">
                <a:latin typeface="Arial" panose="020B0604020202020204" pitchFamily="34" charset="0"/>
                <a:cs typeface="Arial" panose="020B0604020202020204" pitchFamily="34" charset="0"/>
              </a:rPr>
              <a:t>Láithreoir</a:t>
            </a:r>
            <a:r>
              <a:rPr lang="en-GB" sz="2800" b="1" dirty="0">
                <a:latin typeface="Arial" panose="020B0604020202020204" pitchFamily="34" charset="0"/>
                <a:cs typeface="Arial" panose="020B0604020202020204" pitchFamily="34" charset="0"/>
              </a:rPr>
              <a:t> / </a:t>
            </a:r>
            <a:r>
              <a:rPr lang="en-GB" sz="2800" b="1" dirty="0">
                <a:solidFill>
                  <a:srgbClr val="FF0000"/>
                </a:solidFill>
                <a:latin typeface="Arial" panose="020B0604020202020204" pitchFamily="34" charset="0"/>
                <a:cs typeface="Arial" panose="020B0604020202020204" pitchFamily="34" charset="0"/>
              </a:rPr>
              <a:t>Presenter</a:t>
            </a:r>
          </a:p>
          <a:p>
            <a:r>
              <a:rPr lang="en-GB" sz="2800" dirty="0" err="1">
                <a:latin typeface="Arial" panose="020B0604020202020204" pitchFamily="34" charset="0"/>
                <a:cs typeface="Arial" panose="020B0604020202020204" pitchFamily="34" charset="0"/>
              </a:rPr>
              <a:t>Caoimhín</a:t>
            </a:r>
            <a:r>
              <a:rPr lang="en-GB" sz="2800" dirty="0">
                <a:latin typeface="Arial" panose="020B0604020202020204" pitchFamily="34" charset="0"/>
                <a:cs typeface="Arial" panose="020B0604020202020204" pitchFamily="34" charset="0"/>
              </a:rPr>
              <a:t> Goodwin</a:t>
            </a:r>
          </a:p>
          <a:p>
            <a:endParaRPr lang="en-GB" sz="2800" b="1" dirty="0">
              <a:latin typeface="Arial" panose="020B0604020202020204" pitchFamily="34" charset="0"/>
              <a:cs typeface="Arial" panose="020B0604020202020204" pitchFamily="34" charset="0"/>
            </a:endParaRPr>
          </a:p>
          <a:p>
            <a:r>
              <a:rPr lang="en-GB" sz="2800" b="1" dirty="0" err="1">
                <a:latin typeface="Arial" panose="020B0604020202020204" pitchFamily="34" charset="0"/>
                <a:cs typeface="Arial" panose="020B0604020202020204" pitchFamily="34" charset="0"/>
              </a:rPr>
              <a:t>Urraitheoirí</a:t>
            </a:r>
            <a:r>
              <a:rPr lang="en-GB" sz="2800" b="1" dirty="0">
                <a:latin typeface="Arial" panose="020B0604020202020204" pitchFamily="34" charset="0"/>
                <a:cs typeface="Arial" panose="020B0604020202020204" pitchFamily="34" charset="0"/>
              </a:rPr>
              <a:t> / </a:t>
            </a:r>
            <a:r>
              <a:rPr lang="en-GB" sz="2800" b="1" dirty="0">
                <a:solidFill>
                  <a:srgbClr val="FF0000"/>
                </a:solidFill>
                <a:latin typeface="Arial" panose="020B0604020202020204" pitchFamily="34" charset="0"/>
                <a:cs typeface="Arial" panose="020B0604020202020204" pitchFamily="34" charset="0"/>
              </a:rPr>
              <a:t>Sponsors</a:t>
            </a:r>
          </a:p>
          <a:p>
            <a:r>
              <a:rPr lang="en-GB" sz="2800" dirty="0" err="1">
                <a:latin typeface="Arial" panose="020B0604020202020204" pitchFamily="34" charset="0"/>
                <a:cs typeface="Arial" panose="020B0604020202020204" pitchFamily="34" charset="0"/>
              </a:rPr>
              <a:t>Conradh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Gaeilge</a:t>
            </a:r>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Comhairle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Fhear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Manach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hÓmaí</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912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AFEB1-2F88-4F4A-A640-32DD7632F353}"/>
              </a:ext>
            </a:extLst>
          </p:cNvPr>
          <p:cNvSpPr txBox="1"/>
          <p:nvPr/>
        </p:nvSpPr>
        <p:spPr>
          <a:xfrm flipH="1">
            <a:off x="661554" y="458956"/>
            <a:ext cx="10868891" cy="5940088"/>
          </a:xfrm>
          <a:prstGeom prst="rect">
            <a:avLst/>
          </a:prstGeom>
          <a:noFill/>
        </p:spPr>
        <p:txBody>
          <a:bodyPr wrap="square" rtlCol="0">
            <a:spAutoFit/>
          </a:bodyPr>
          <a:lstStyle/>
          <a:p>
            <a:r>
              <a:rPr lang="en-GB" sz="4400" dirty="0">
                <a:solidFill>
                  <a:srgbClr val="FF0000"/>
                </a:solidFill>
                <a:latin typeface="Arial" panose="020B0604020202020204" pitchFamily="34" charset="0"/>
                <a:cs typeface="Arial" panose="020B0604020202020204" pitchFamily="34" charset="0"/>
              </a:rPr>
              <a:t>“Unmistakably one of the mightiest movements in Ireland today, if not thee mightiest, is the language movement.  Behind the language movement is ranged the best intellect of Ireland and men of the most transparently honest motives.”</a:t>
            </a:r>
          </a:p>
          <a:p>
            <a:endParaRPr lang="en-GB" sz="28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An </a:t>
            </a:r>
            <a:r>
              <a:rPr lang="en-GB" sz="4400" dirty="0" err="1">
                <a:latin typeface="Arial" panose="020B0604020202020204" pitchFamily="34" charset="0"/>
                <a:cs typeface="Arial" panose="020B0604020202020204" pitchFamily="34" charset="0"/>
              </a:rPr>
              <a:t>tAthair</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Maitiú</a:t>
            </a:r>
            <a:r>
              <a:rPr lang="en-GB" sz="4400" dirty="0">
                <a:latin typeface="Arial" panose="020B0604020202020204" pitchFamily="34" charset="0"/>
                <a:cs typeface="Arial" panose="020B0604020202020204" pitchFamily="34" charset="0"/>
              </a:rPr>
              <a:t> Mag </a:t>
            </a:r>
            <a:r>
              <a:rPr lang="en-GB" sz="4400" dirty="0" err="1">
                <a:latin typeface="Arial" panose="020B0604020202020204" pitchFamily="34" charset="0"/>
                <a:cs typeface="Arial" panose="020B0604020202020204" pitchFamily="34" charset="0"/>
              </a:rPr>
              <a:t>Uidhir</a:t>
            </a:r>
            <a:r>
              <a:rPr lang="en-GB" sz="4400" dirty="0">
                <a:latin typeface="Arial" panose="020B0604020202020204" pitchFamily="34" charset="0"/>
                <a:cs typeface="Arial" panose="020B0604020202020204" pitchFamily="34" charset="0"/>
              </a:rPr>
              <a:t>, 1904</a:t>
            </a: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62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1D840E-12E8-403A-AE9E-E9760673E71D}"/>
              </a:ext>
            </a:extLst>
          </p:cNvPr>
          <p:cNvSpPr txBox="1"/>
          <p:nvPr/>
        </p:nvSpPr>
        <p:spPr>
          <a:xfrm>
            <a:off x="701040" y="609600"/>
            <a:ext cx="10210800" cy="3539430"/>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brath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fharraige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beagán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feirmeoireacht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meascaithe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aon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rud</a:t>
            </a:r>
            <a:r>
              <a:rPr lang="en-GB" sz="2800" dirty="0">
                <a:latin typeface="Arial" panose="020B0604020202020204" pitchFamily="34" charset="0"/>
                <a:cs typeface="Arial" panose="020B0604020202020204" pitchFamily="34" charset="0"/>
              </a:rPr>
              <a:t> mar sin a </a:t>
            </a:r>
            <a:r>
              <a:rPr lang="en-GB" sz="2800" dirty="0" err="1">
                <a:latin typeface="Arial" panose="020B0604020202020204" pitchFamily="34" charset="0"/>
                <a:cs typeface="Arial" panose="020B0604020202020204" pitchFamily="34" charset="0"/>
              </a:rPr>
              <a:t>bheadh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in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dhíol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isteach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beag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bheith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acu</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They were dependent on the sea, a lit bit of mixed farming and anything like that that they could sell to get a little bit of income from.</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7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D29D0A-1EBC-4516-ABB1-80B23BE606BF}"/>
              </a:ext>
            </a:extLst>
          </p:cNvPr>
          <p:cNvSpPr/>
          <p:nvPr/>
        </p:nvSpPr>
        <p:spPr>
          <a:xfrm>
            <a:off x="502920" y="579121"/>
            <a:ext cx="11125200" cy="5539978"/>
          </a:xfrm>
          <a:prstGeom prst="rect">
            <a:avLst/>
          </a:prstGeom>
        </p:spPr>
        <p:txBody>
          <a:bodyPr wrap="square">
            <a:spAutoFit/>
          </a:bodyPr>
          <a:lstStyle/>
          <a:p>
            <a:r>
              <a:rPr lang="en-GB" sz="2800" dirty="0" err="1">
                <a:latin typeface="Arial" panose="020B0604020202020204" pitchFamily="34" charset="0"/>
                <a:cs typeface="Arial" panose="020B0604020202020204" pitchFamily="34" charset="0"/>
              </a:rPr>
              <a:t>Bhíodh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muc</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teach ag an am sin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mhairfeadh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mhuc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gcomhar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Nollag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páistí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gasúir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obair</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crua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fheirm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leis an </a:t>
            </a:r>
            <a:r>
              <a:rPr lang="en-GB" sz="2800" dirty="0" err="1">
                <a:latin typeface="Arial" panose="020B0604020202020204" pitchFamily="34" charset="0"/>
                <a:cs typeface="Arial" panose="020B0604020202020204" pitchFamily="34" charset="0"/>
              </a:rPr>
              <a:t>iascaireacht</a:t>
            </a:r>
            <a:r>
              <a:rPr lang="en-GB" sz="2800" dirty="0">
                <a:latin typeface="Arial" panose="020B0604020202020204" pitchFamily="34" charset="0"/>
                <a:cs typeface="Arial" panose="020B0604020202020204" pitchFamily="34" charset="0"/>
              </a:rPr>
              <a:t> ag an am –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currach ag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teach.</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An </a:t>
            </a:r>
            <a:r>
              <a:rPr lang="en-GB" sz="2800" dirty="0" err="1">
                <a:latin typeface="Arial" panose="020B0604020202020204" pitchFamily="34" charset="0"/>
                <a:cs typeface="Arial" panose="020B0604020202020204" pitchFamily="34" charset="0"/>
              </a:rPr>
              <a:t>raibh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clann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mhór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dteach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Ghacháin</a:t>
            </a:r>
            <a:r>
              <a:rPr lang="en-GB" sz="2800" dirty="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Every family would’ve had a pig at that time and they would kill the pig for Christmas.  The young children had to work hard on the farm and at fishing at that time – every household had a curragh.</a:t>
            </a:r>
          </a:p>
          <a:p>
            <a:endParaRPr lang="en-GB" sz="2800" dirty="0">
              <a:solidFill>
                <a:srgbClr val="FF0000"/>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Was there a big family in </a:t>
            </a:r>
            <a:r>
              <a:rPr lang="en-GB" sz="2800" dirty="0" err="1">
                <a:solidFill>
                  <a:srgbClr val="FF0000"/>
                </a:solidFill>
                <a:latin typeface="Arial" panose="020B0604020202020204" pitchFamily="34" charset="0"/>
                <a:cs typeface="Arial" panose="020B0604020202020204" pitchFamily="34" charset="0"/>
              </a:rPr>
              <a:t>Gaughan’s</a:t>
            </a:r>
            <a:r>
              <a:rPr lang="en-GB" sz="2800" dirty="0">
                <a:solidFill>
                  <a:srgbClr val="FF0000"/>
                </a:solidFill>
                <a:latin typeface="Arial" panose="020B0604020202020204" pitchFamily="34" charset="0"/>
                <a:cs typeface="Arial" panose="020B0604020202020204" pitchFamily="34" charset="0"/>
              </a:rPr>
              <a:t> house?</a:t>
            </a:r>
            <a:endParaRPr lang="en-GB" dirty="0">
              <a:solidFill>
                <a:srgbClr val="FF0000"/>
              </a:solidFill>
            </a:endParaRPr>
          </a:p>
          <a:p>
            <a:endParaRPr lang="en-GB" dirty="0"/>
          </a:p>
        </p:txBody>
      </p:sp>
    </p:spTree>
    <p:extLst>
      <p:ext uri="{BB962C8B-B14F-4D97-AF65-F5344CB8AC3E}">
        <p14:creationId xmlns:p14="http://schemas.microsoft.com/office/powerpoint/2010/main" val="418001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A8D01-F75F-406B-807E-37AE72321978}"/>
              </a:ext>
            </a:extLst>
          </p:cNvPr>
          <p:cNvSpPr/>
          <p:nvPr/>
        </p:nvSpPr>
        <p:spPr>
          <a:xfrm>
            <a:off x="533400" y="751344"/>
            <a:ext cx="11125200" cy="4832092"/>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I </a:t>
            </a:r>
            <a:r>
              <a:rPr lang="en-GB" sz="2800" dirty="0" err="1">
                <a:latin typeface="Arial" panose="020B0604020202020204" pitchFamily="34" charset="0"/>
                <a:cs typeface="Arial" panose="020B0604020202020204" pitchFamily="34" charset="0"/>
              </a:rPr>
              <a:t>dteach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Mháirtín</a:t>
            </a:r>
            <a:r>
              <a:rPr lang="en-GB" sz="2800" dirty="0">
                <a:latin typeface="Arial" panose="020B0604020202020204" pitchFamily="34" charset="0"/>
                <a:cs typeface="Arial" panose="020B0604020202020204" pitchFamily="34" charset="0"/>
              </a:rPr>
              <a:t> é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réir</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thuigim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deichniúr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Cailleadh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triúr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acu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páistí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óga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cailín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amháin</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cailleadh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bliana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d’aois</a:t>
            </a:r>
            <a:r>
              <a:rPr lang="en-GB" sz="2800" dirty="0">
                <a:latin typeface="Arial" panose="020B0604020202020204" pitchFamily="34" charset="0"/>
                <a:cs typeface="Arial" panose="020B0604020202020204" pitchFamily="34" charset="0"/>
              </a:rPr>
              <a:t> de </a:t>
            </a:r>
            <a:r>
              <a:rPr lang="en-GB" sz="2800" dirty="0" err="1">
                <a:latin typeface="Arial" panose="020B0604020202020204" pitchFamily="34" charset="0"/>
                <a:cs typeface="Arial" panose="020B0604020202020204" pitchFamily="34" charset="0"/>
              </a:rPr>
              <a:t>réir</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thuigim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lán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cruatain</a:t>
            </a:r>
            <a:r>
              <a:rPr lang="en-GB" sz="2800" dirty="0">
                <a:latin typeface="Arial" panose="020B0604020202020204" pitchFamily="34" charset="0"/>
                <a:cs typeface="Arial" panose="020B0604020202020204" pitchFamily="34" charset="0"/>
              </a:rPr>
              <a:t> ag an am,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deacair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agus</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dul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chun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scoile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siad</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siúl</a:t>
            </a:r>
            <a:r>
              <a:rPr lang="en-GB" sz="2800" dirty="0">
                <a:latin typeface="Arial" panose="020B0604020202020204" pitchFamily="34" charset="0"/>
                <a:cs typeface="Arial" panose="020B0604020202020204" pitchFamily="34" charset="0"/>
              </a:rPr>
              <a:t> cos </a:t>
            </a:r>
            <a:r>
              <a:rPr lang="en-GB" sz="2800" dirty="0" err="1">
                <a:latin typeface="Arial" panose="020B0604020202020204" pitchFamily="34" charset="0"/>
                <a:cs typeface="Arial" panose="020B0604020202020204" pitchFamily="34" charset="0"/>
              </a:rPr>
              <a:t>nochtaithe</a:t>
            </a:r>
            <a:r>
              <a:rPr lang="en-GB" sz="2800" dirty="0">
                <a:latin typeface="Arial" panose="020B0604020202020204" pitchFamily="34" charset="0"/>
                <a:cs typeface="Arial" panose="020B0604020202020204" pitchFamily="34" charset="0"/>
              </a:rPr>
              <a:t> ag an am.  </a:t>
            </a:r>
          </a:p>
          <a:p>
            <a:endParaRPr lang="en-GB" sz="2800" dirty="0">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In Martin’s house, I understand there were ten.  Three of them died in infancy.  One of the girls died when she was around three years of age.  There was a lot of hardship at that time, it was hard and they would’ve gone to school barefooted at that time.  </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004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3392</TotalTime>
  <Words>7079</Words>
  <Application>Microsoft Office PowerPoint</Application>
  <PresentationFormat>Widescreen</PresentationFormat>
  <Paragraphs>288</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Calibri Light</vt:lpstr>
      <vt:lpstr>Office Theme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Kevin Goodwin</dc:creator>
  <cp:lastModifiedBy>Kevin Goodwin</cp:lastModifiedBy>
  <cp:revision>133</cp:revision>
  <dcterms:created xsi:type="dcterms:W3CDTF">2019-02-05T17:26:20Z</dcterms:created>
  <dcterms:modified xsi:type="dcterms:W3CDTF">2019-02-19T11:46:04Z</dcterms:modified>
</cp:coreProperties>
</file>